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68" r:id="rId5"/>
    <p:sldId id="273" r:id="rId6"/>
    <p:sldId id="272" r:id="rId7"/>
    <p:sldId id="278" r:id="rId8"/>
    <p:sldId id="275" r:id="rId9"/>
    <p:sldId id="279" r:id="rId10"/>
    <p:sldId id="276" r:id="rId11"/>
    <p:sldId id="280" r:id="rId12"/>
    <p:sldId id="281" r:id="rId13"/>
    <p:sldId id="282" r:id="rId14"/>
    <p:sldId id="283" r:id="rId15"/>
    <p:sldId id="284" r:id="rId16"/>
    <p:sldId id="285" r:id="rId17"/>
  </p:sldIdLst>
  <p:sldSz cx="18288000" cy="10287000"/>
  <p:notesSz cx="6858000" cy="9144000"/>
  <p:embeddedFontLst>
    <p:embeddedFont>
      <p:font typeface="Montserrat" panose="020B0604020202020204" charset="0"/>
      <p:regular r:id="rId19"/>
      <p:bold r:id="rId20"/>
      <p:italic r:id="rId21"/>
      <p:boldItalic r:id="rId22"/>
    </p:embeddedFont>
    <p:embeddedFont>
      <p:font typeface="Montserrat Bold" panose="020B0604020202020204" charset="0"/>
      <p:regular r:id="rId23"/>
    </p:embeddedFont>
    <p:embeddedFont>
      <p:font typeface="Open Sans" panose="020B0604020202020204" charset="0"/>
      <p:regular r:id="rId24"/>
      <p:bold r:id="rId25"/>
      <p:italic r:id="rId26"/>
      <p:boldItalic r:id="rId27"/>
    </p:embeddedFont>
    <p:embeddedFont>
      <p:font typeface="Roboto Bold" panose="020B0604020202020204" charset="0"/>
      <p:regular r:id="rId28"/>
    </p:embeddedFont>
    <p:embeddedFont>
      <p:font typeface="Open Sans Bold" panose="020B0604020202020204" charset="0"/>
      <p:regular r:id="rId29"/>
    </p:embeddedFont>
    <p:embeddedFont>
      <p:font typeface="Calibri" panose="020F0502020204030204" pitchFamily="34" charset="0"/>
      <p:regular r:id="rId30"/>
      <p:bold r:id="rId31"/>
      <p:italic r:id="rId32"/>
      <p:boldItalic r:id="rId33"/>
    </p:embeddedFont>
    <p:embeddedFont>
      <p:font typeface="Roboto" panose="020B0604020202020204"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5959"/>
    <a:srgbClr val="2F6A6A"/>
    <a:srgbClr val="387C7C"/>
    <a:srgbClr val="63A3A3"/>
    <a:srgbClr val="4C8F8F"/>
    <a:srgbClr val="7CB8B8"/>
    <a:srgbClr val="6FAAAA"/>
    <a:srgbClr val="539494"/>
    <a:srgbClr val="3D7F7F"/>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6" d="100"/>
          <a:sy n="56" d="100"/>
        </p:scale>
        <p:origin x="610"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2.svg>
</file>

<file path=ppt/media/image3.png>
</file>

<file path=ppt/media/image4.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E54D32-48FD-4EEE-8462-6038A094BFEA}" type="datetimeFigureOut">
              <a:rPr lang="en-IN" smtClean="0"/>
              <a:t>24-02-2026</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B75051-1D7A-4184-BD75-98A03EE6F22E}" type="slidenum">
              <a:rPr lang="en-IN" smtClean="0"/>
              <a:t>‹#›</a:t>
            </a:fld>
            <a:endParaRPr lang="en-IN"/>
          </a:p>
        </p:txBody>
      </p:sp>
    </p:spTree>
    <p:extLst>
      <p:ext uri="{BB962C8B-B14F-4D97-AF65-F5344CB8AC3E}">
        <p14:creationId xmlns:p14="http://schemas.microsoft.com/office/powerpoint/2010/main" val="1560834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9B75051-1D7A-4184-BD75-98A03EE6F22E}" type="slidenum">
              <a:rPr lang="en-IN" smtClean="0"/>
              <a:t>4</a:t>
            </a:fld>
            <a:endParaRPr lang="en-IN"/>
          </a:p>
        </p:txBody>
      </p:sp>
    </p:spTree>
    <p:extLst>
      <p:ext uri="{BB962C8B-B14F-4D97-AF65-F5344CB8AC3E}">
        <p14:creationId xmlns:p14="http://schemas.microsoft.com/office/powerpoint/2010/main" val="3519763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2/24/2026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2/24/2026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2/24/2026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2/24/2026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p:cNvGrpSpPr/>
        <p:nvPr/>
      </p:nvGrpSpPr>
      <p:grpSpPr>
        <a:xfrm>
          <a:off x="0" y="0"/>
          <a:ext cx="0" cy="0"/>
          <a:chOff x="0" y="0"/>
          <a:chExt cx="0" cy="0"/>
        </a:xfrm>
      </p:grpSpPr>
      <p:sp>
        <p:nvSpPr>
          <p:cNvPr id="2" name="Freeform 2"/>
          <p:cNvSpPr/>
          <p:nvPr/>
        </p:nvSpPr>
        <p:spPr>
          <a:xfrm>
            <a:off x="1028700" y="1028700"/>
            <a:ext cx="379610" cy="379610"/>
          </a:xfrm>
          <a:custGeom>
            <a:avLst/>
            <a:gdLst/>
            <a:ahLst/>
            <a:cxnLst/>
            <a:rect l="l" t="t" r="r" b="b"/>
            <a:pathLst>
              <a:path w="379610" h="379610">
                <a:moveTo>
                  <a:pt x="0" y="0"/>
                </a:moveTo>
                <a:lnTo>
                  <a:pt x="379610" y="0"/>
                </a:lnTo>
                <a:lnTo>
                  <a:pt x="379610" y="379610"/>
                </a:lnTo>
                <a:lnTo>
                  <a:pt x="0" y="37961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grpSp>
        <p:nvGrpSpPr>
          <p:cNvPr id="3" name="Group 3"/>
          <p:cNvGrpSpPr/>
          <p:nvPr/>
        </p:nvGrpSpPr>
        <p:grpSpPr>
          <a:xfrm>
            <a:off x="11719871" y="0"/>
            <a:ext cx="6568129" cy="10287000"/>
            <a:chOff x="0" y="0"/>
            <a:chExt cx="1729878" cy="2990839"/>
          </a:xfrm>
        </p:grpSpPr>
        <p:sp>
          <p:nvSpPr>
            <p:cNvPr id="4" name="Freeform 4"/>
            <p:cNvSpPr/>
            <p:nvPr/>
          </p:nvSpPr>
          <p:spPr>
            <a:xfrm>
              <a:off x="0" y="0"/>
              <a:ext cx="1729878" cy="2990839"/>
            </a:xfrm>
            <a:custGeom>
              <a:avLst/>
              <a:gdLst/>
              <a:ahLst/>
              <a:cxnLst/>
              <a:rect l="l" t="t" r="r" b="b"/>
              <a:pathLst>
                <a:path w="1729878" h="2990839">
                  <a:moveTo>
                    <a:pt x="0" y="0"/>
                  </a:moveTo>
                  <a:lnTo>
                    <a:pt x="1729878" y="0"/>
                  </a:lnTo>
                  <a:lnTo>
                    <a:pt x="1729878" y="2990839"/>
                  </a:lnTo>
                  <a:lnTo>
                    <a:pt x="0" y="2990839"/>
                  </a:lnTo>
                  <a:close/>
                </a:path>
              </a:pathLst>
            </a:custGeom>
            <a:solidFill>
              <a:srgbClr val="FBB111"/>
            </a:solidFill>
          </p:spPr>
        </p:sp>
        <p:sp>
          <p:nvSpPr>
            <p:cNvPr id="5" name="TextBox 5"/>
            <p:cNvSpPr txBox="1"/>
            <p:nvPr/>
          </p:nvSpPr>
          <p:spPr>
            <a:xfrm>
              <a:off x="0" y="-19050"/>
              <a:ext cx="1729878" cy="3009889"/>
            </a:xfrm>
            <a:prstGeom prst="rect">
              <a:avLst/>
            </a:prstGeom>
          </p:spPr>
          <p:txBody>
            <a:bodyPr lIns="50800" tIns="50800" rIns="50800" bIns="50800" rtlCol="0" anchor="ctr"/>
            <a:lstStyle/>
            <a:p>
              <a:pPr algn="ctr">
                <a:lnSpc>
                  <a:spcPts val="1874"/>
                </a:lnSpc>
              </a:pPr>
              <a:endParaRPr>
                <a:solidFill>
                  <a:srgbClr val="FFC000"/>
                </a:solidFill>
              </a:endParaRPr>
            </a:p>
          </p:txBody>
        </p:sp>
      </p:grpSp>
      <p:sp>
        <p:nvSpPr>
          <p:cNvPr id="6" name="Freeform 6"/>
          <p:cNvSpPr/>
          <p:nvPr/>
        </p:nvSpPr>
        <p:spPr>
          <a:xfrm>
            <a:off x="11457791" y="-170460"/>
            <a:ext cx="7092289" cy="13404670"/>
          </a:xfrm>
          <a:custGeom>
            <a:avLst/>
            <a:gdLst/>
            <a:ahLst/>
            <a:cxnLst/>
            <a:rect l="l" t="t" r="r" b="b"/>
            <a:pathLst>
              <a:path w="7092289" h="13404670">
                <a:moveTo>
                  <a:pt x="0" y="0"/>
                </a:moveTo>
                <a:lnTo>
                  <a:pt x="7092289" y="0"/>
                </a:lnTo>
                <a:lnTo>
                  <a:pt x="7092289" y="13404670"/>
                </a:lnTo>
                <a:lnTo>
                  <a:pt x="0" y="13404670"/>
                </a:lnTo>
                <a:lnTo>
                  <a:pt x="0" y="0"/>
                </a:lnTo>
                <a:close/>
              </a:path>
            </a:pathLst>
          </a:custGeom>
          <a:blipFill>
            <a:blip r:embed="rId4">
              <a:alphaModFix amt="8999"/>
              <a:extLst>
                <a:ext uri="{96DAC541-7B7A-43D3-8B79-37D633B846F1}">
                  <asvg:svgBlip xmlns:asvg="http://schemas.microsoft.com/office/drawing/2016/SVG/main" xmlns="" r:embed="rId5"/>
                </a:ext>
              </a:extLst>
            </a:blip>
            <a:stretch>
              <a:fillRect/>
            </a:stretch>
          </a:blipFill>
        </p:spPr>
      </p:sp>
      <p:grpSp>
        <p:nvGrpSpPr>
          <p:cNvPr id="7" name="Group 7"/>
          <p:cNvGrpSpPr/>
          <p:nvPr/>
        </p:nvGrpSpPr>
        <p:grpSpPr>
          <a:xfrm>
            <a:off x="9989128" y="1775032"/>
            <a:ext cx="5014807" cy="7483268"/>
            <a:chOff x="0" y="0"/>
            <a:chExt cx="4445000" cy="6632982"/>
          </a:xfrm>
        </p:grpSpPr>
        <p:sp>
          <p:nvSpPr>
            <p:cNvPr id="8" name="Freeform 8"/>
            <p:cNvSpPr/>
            <p:nvPr/>
          </p:nvSpPr>
          <p:spPr>
            <a:xfrm rot="-54000">
              <a:off x="-15659" y="142"/>
              <a:ext cx="4476317" cy="6632699"/>
            </a:xfrm>
            <a:custGeom>
              <a:avLst/>
              <a:gdLst/>
              <a:ahLst/>
              <a:cxnLst/>
              <a:rect l="l" t="t" r="r" b="b"/>
              <a:pathLst>
                <a:path w="4476317" h="6632699">
                  <a:moveTo>
                    <a:pt x="2186066" y="6632431"/>
                  </a:moveTo>
                  <a:cubicBezTo>
                    <a:pt x="959397" y="6613161"/>
                    <a:pt x="-19824" y="5557598"/>
                    <a:pt x="305" y="4276264"/>
                  </a:cubicBezTo>
                  <a:lnTo>
                    <a:pt x="31561" y="2286615"/>
                  </a:lnTo>
                  <a:cubicBezTo>
                    <a:pt x="51690" y="1005281"/>
                    <a:pt x="1063584" y="-19003"/>
                    <a:pt x="2290252" y="267"/>
                  </a:cubicBezTo>
                  <a:cubicBezTo>
                    <a:pt x="3516921" y="19537"/>
                    <a:pt x="4496142" y="1075100"/>
                    <a:pt x="4476013" y="2356434"/>
                  </a:cubicBezTo>
                  <a:lnTo>
                    <a:pt x="4444757" y="4346083"/>
                  </a:lnTo>
                  <a:cubicBezTo>
                    <a:pt x="4424628" y="5627417"/>
                    <a:pt x="3412735" y="6651701"/>
                    <a:pt x="2186066" y="6632431"/>
                  </a:cubicBezTo>
                  <a:close/>
                </a:path>
              </a:pathLst>
            </a:custGeom>
            <a:blipFill>
              <a:blip r:embed="rId6"/>
              <a:stretch>
                <a:fillRect l="-18079" t="-703" r="-33695" b="-1855"/>
              </a:stretch>
            </a:blipFill>
            <a:ln w="190500" cap="sq">
              <a:solidFill>
                <a:srgbClr val="FAFAFA"/>
              </a:solidFill>
              <a:prstDash val="solid"/>
              <a:miter/>
            </a:ln>
          </p:spPr>
        </p:sp>
      </p:grpSp>
      <p:grpSp>
        <p:nvGrpSpPr>
          <p:cNvPr id="9" name="Group 9"/>
          <p:cNvGrpSpPr/>
          <p:nvPr/>
        </p:nvGrpSpPr>
        <p:grpSpPr>
          <a:xfrm>
            <a:off x="841512" y="7051159"/>
            <a:ext cx="4198230" cy="669173"/>
            <a:chOff x="0" y="0"/>
            <a:chExt cx="1105707" cy="176243"/>
          </a:xfrm>
        </p:grpSpPr>
        <p:sp>
          <p:nvSpPr>
            <p:cNvPr id="10" name="Freeform 10"/>
            <p:cNvSpPr/>
            <p:nvPr/>
          </p:nvSpPr>
          <p:spPr>
            <a:xfrm>
              <a:off x="0" y="0"/>
              <a:ext cx="1105707" cy="176243"/>
            </a:xfrm>
            <a:custGeom>
              <a:avLst/>
              <a:gdLst/>
              <a:ahLst/>
              <a:cxnLst/>
              <a:rect l="l" t="t" r="r" b="b"/>
              <a:pathLst>
                <a:path w="1105707" h="176243">
                  <a:moveTo>
                    <a:pt x="88122" y="0"/>
                  </a:moveTo>
                  <a:lnTo>
                    <a:pt x="1017585" y="0"/>
                  </a:lnTo>
                  <a:cubicBezTo>
                    <a:pt x="1040956" y="0"/>
                    <a:pt x="1063370" y="9284"/>
                    <a:pt x="1079896" y="25810"/>
                  </a:cubicBezTo>
                  <a:cubicBezTo>
                    <a:pt x="1096422" y="42336"/>
                    <a:pt x="1105707" y="64750"/>
                    <a:pt x="1105707" y="88122"/>
                  </a:cubicBezTo>
                  <a:lnTo>
                    <a:pt x="1105707" y="88122"/>
                  </a:lnTo>
                  <a:cubicBezTo>
                    <a:pt x="1105707" y="136790"/>
                    <a:pt x="1066253" y="176243"/>
                    <a:pt x="1017585" y="176243"/>
                  </a:cubicBezTo>
                  <a:lnTo>
                    <a:pt x="88122" y="176243"/>
                  </a:lnTo>
                  <a:cubicBezTo>
                    <a:pt x="64750" y="176243"/>
                    <a:pt x="42336" y="166959"/>
                    <a:pt x="25810" y="150433"/>
                  </a:cubicBezTo>
                  <a:cubicBezTo>
                    <a:pt x="9284" y="133907"/>
                    <a:pt x="0" y="111493"/>
                    <a:pt x="0" y="88122"/>
                  </a:cubicBezTo>
                  <a:lnTo>
                    <a:pt x="0" y="88122"/>
                  </a:lnTo>
                  <a:cubicBezTo>
                    <a:pt x="0" y="64750"/>
                    <a:pt x="9284" y="42336"/>
                    <a:pt x="25810" y="25810"/>
                  </a:cubicBezTo>
                  <a:cubicBezTo>
                    <a:pt x="42336" y="9284"/>
                    <a:pt x="64750" y="0"/>
                    <a:pt x="88122" y="0"/>
                  </a:cubicBezTo>
                  <a:close/>
                </a:path>
              </a:pathLst>
            </a:custGeom>
            <a:solidFill>
              <a:srgbClr val="265959"/>
            </a:solidFill>
            <a:ln w="19050" cap="rnd">
              <a:solidFill>
                <a:srgbClr val="FFFFFF"/>
              </a:solidFill>
              <a:prstDash val="solid"/>
              <a:round/>
            </a:ln>
          </p:spPr>
        </p:sp>
        <p:sp>
          <p:nvSpPr>
            <p:cNvPr id="11" name="TextBox 11"/>
            <p:cNvSpPr txBox="1"/>
            <p:nvPr/>
          </p:nvSpPr>
          <p:spPr>
            <a:xfrm>
              <a:off x="0" y="-19050"/>
              <a:ext cx="1105707" cy="195293"/>
            </a:xfrm>
            <a:prstGeom prst="rect">
              <a:avLst/>
            </a:prstGeom>
          </p:spPr>
          <p:txBody>
            <a:bodyPr lIns="50800" tIns="50800" rIns="50800" bIns="50800" rtlCol="0" anchor="ctr"/>
            <a:lstStyle/>
            <a:p>
              <a:pPr algn="ctr">
                <a:lnSpc>
                  <a:spcPts val="1874"/>
                </a:lnSpc>
              </a:pPr>
              <a:endParaRPr/>
            </a:p>
          </p:txBody>
        </p:sp>
      </p:grpSp>
      <p:sp>
        <p:nvSpPr>
          <p:cNvPr id="12" name="AutoShape 12"/>
          <p:cNvSpPr/>
          <p:nvPr/>
        </p:nvSpPr>
        <p:spPr>
          <a:xfrm>
            <a:off x="3826945" y="7385745"/>
            <a:ext cx="967881" cy="0"/>
          </a:xfrm>
          <a:prstGeom prst="line">
            <a:avLst/>
          </a:prstGeom>
          <a:ln w="19050" cap="flat">
            <a:solidFill>
              <a:srgbClr val="FFFFFF"/>
            </a:solidFill>
            <a:prstDash val="solid"/>
            <a:headEnd type="none" w="sm" len="sm"/>
            <a:tailEnd type="arrow" w="med" len="sm"/>
          </a:ln>
        </p:spPr>
      </p:sp>
      <p:sp>
        <p:nvSpPr>
          <p:cNvPr id="13" name="TextBox 13"/>
          <p:cNvSpPr txBox="1"/>
          <p:nvPr/>
        </p:nvSpPr>
        <p:spPr>
          <a:xfrm>
            <a:off x="896525" y="1961958"/>
            <a:ext cx="7456349" cy="2271895"/>
          </a:xfrm>
          <a:prstGeom prst="rect">
            <a:avLst/>
          </a:prstGeom>
        </p:spPr>
        <p:txBody>
          <a:bodyPr lIns="0" tIns="0" rIns="0" bIns="0" rtlCol="0" anchor="t">
            <a:spAutoFit/>
          </a:bodyPr>
          <a:lstStyle/>
          <a:p>
            <a:pPr algn="l">
              <a:lnSpc>
                <a:spcPts val="5853"/>
              </a:lnSpc>
            </a:pPr>
            <a:r>
              <a:rPr lang="en-US" sz="6034" b="1" dirty="0">
                <a:solidFill>
                  <a:srgbClr val="E6E6E6"/>
                </a:solidFill>
                <a:latin typeface="Montserrat"/>
                <a:ea typeface="Montserrat"/>
                <a:cs typeface="Montserrat"/>
                <a:sym typeface="Montserrat"/>
              </a:rPr>
              <a:t>HOTEL REVENUE PERFORMANCE ANALYSIS</a:t>
            </a:r>
          </a:p>
        </p:txBody>
      </p:sp>
      <p:sp>
        <p:nvSpPr>
          <p:cNvPr id="14" name="TextBox 14"/>
          <p:cNvSpPr txBox="1"/>
          <p:nvPr/>
        </p:nvSpPr>
        <p:spPr>
          <a:xfrm>
            <a:off x="1408310" y="1054212"/>
            <a:ext cx="2559053" cy="290501"/>
          </a:xfrm>
          <a:prstGeom prst="rect">
            <a:avLst/>
          </a:prstGeom>
        </p:spPr>
        <p:txBody>
          <a:bodyPr lIns="0" tIns="0" rIns="0" bIns="0" rtlCol="0" anchor="t">
            <a:spAutoFit/>
          </a:bodyPr>
          <a:lstStyle/>
          <a:p>
            <a:pPr algn="r">
              <a:lnSpc>
                <a:spcPts val="2367"/>
              </a:lnSpc>
            </a:pPr>
            <a:r>
              <a:rPr lang="en-US" sz="1691" b="1">
                <a:solidFill>
                  <a:srgbClr val="FFFFFF"/>
                </a:solidFill>
                <a:latin typeface="Roboto Bold"/>
                <a:ea typeface="Roboto Bold"/>
                <a:cs typeface="Roboto Bold"/>
                <a:sym typeface="Roboto Bold"/>
              </a:rPr>
              <a:t>INFOSYS SPRINGBOARD</a:t>
            </a:r>
          </a:p>
        </p:txBody>
      </p:sp>
      <p:sp>
        <p:nvSpPr>
          <p:cNvPr id="15" name="TextBox 15"/>
          <p:cNvSpPr txBox="1"/>
          <p:nvPr/>
        </p:nvSpPr>
        <p:spPr>
          <a:xfrm>
            <a:off x="841512" y="4648669"/>
            <a:ext cx="7511362" cy="1925435"/>
          </a:xfrm>
          <a:prstGeom prst="rect">
            <a:avLst/>
          </a:prstGeom>
        </p:spPr>
        <p:txBody>
          <a:bodyPr lIns="0" tIns="0" rIns="0" bIns="0" rtlCol="0" anchor="t">
            <a:spAutoFit/>
          </a:bodyPr>
          <a:lstStyle/>
          <a:p>
            <a:pPr marL="0" lvl="1" indent="0" algn="just">
              <a:lnSpc>
                <a:spcPts val="2555"/>
              </a:lnSpc>
              <a:spcBef>
                <a:spcPct val="0"/>
              </a:spcBef>
            </a:pPr>
            <a:r>
              <a:rPr lang="en-US" sz="1825" dirty="0">
                <a:solidFill>
                  <a:srgbClr val="E6E6E6"/>
                </a:solidFill>
                <a:latin typeface="Open Sans"/>
                <a:ea typeface="Open Sans"/>
                <a:cs typeface="Open Sans"/>
                <a:sym typeface="Open Sans"/>
              </a:rPr>
              <a:t>This project presents a comprehensive analytical study of hotel revenue performance using Power BI. The dashboard evaluates key performance indicators such as Total Revenue, ADR, RevPAR, Occupancy Rate, Cancellation Rate, Seasonal Trends, and Booking Channel distribution to support strategic pricing and revenue optimization decisions.</a:t>
            </a:r>
          </a:p>
        </p:txBody>
      </p:sp>
      <p:sp>
        <p:nvSpPr>
          <p:cNvPr id="16" name="TextBox 16"/>
          <p:cNvSpPr txBox="1"/>
          <p:nvPr/>
        </p:nvSpPr>
        <p:spPr>
          <a:xfrm>
            <a:off x="12319860" y="1009650"/>
            <a:ext cx="847412" cy="231060"/>
          </a:xfrm>
          <a:prstGeom prst="rect">
            <a:avLst/>
          </a:prstGeom>
        </p:spPr>
        <p:txBody>
          <a:bodyPr lIns="0" tIns="0" rIns="0" bIns="0" rtlCol="0" anchor="t">
            <a:spAutoFit/>
          </a:bodyPr>
          <a:lstStyle/>
          <a:p>
            <a:pPr marL="0" lvl="1" indent="0" algn="ctr">
              <a:lnSpc>
                <a:spcPts val="1874"/>
              </a:lnSpc>
              <a:spcBef>
                <a:spcPct val="0"/>
              </a:spcBef>
            </a:pPr>
            <a:r>
              <a:rPr lang="en-US" sz="1453" spc="-79">
                <a:solidFill>
                  <a:srgbClr val="FFFFFF"/>
                </a:solidFill>
                <a:latin typeface="Roboto"/>
                <a:ea typeface="Roboto"/>
                <a:cs typeface="Roboto"/>
                <a:sym typeface="Roboto"/>
              </a:rPr>
              <a:t>SUMMARY</a:t>
            </a:r>
          </a:p>
        </p:txBody>
      </p:sp>
      <p:sp>
        <p:nvSpPr>
          <p:cNvPr id="17" name="TextBox 17"/>
          <p:cNvSpPr txBox="1"/>
          <p:nvPr/>
        </p:nvSpPr>
        <p:spPr>
          <a:xfrm>
            <a:off x="13424041" y="1009650"/>
            <a:ext cx="847412" cy="231060"/>
          </a:xfrm>
          <a:prstGeom prst="rect">
            <a:avLst/>
          </a:prstGeom>
        </p:spPr>
        <p:txBody>
          <a:bodyPr lIns="0" tIns="0" rIns="0" bIns="0" rtlCol="0" anchor="t">
            <a:spAutoFit/>
          </a:bodyPr>
          <a:lstStyle/>
          <a:p>
            <a:pPr marL="0" lvl="1" indent="0" algn="ctr">
              <a:lnSpc>
                <a:spcPts val="1874"/>
              </a:lnSpc>
              <a:spcBef>
                <a:spcPct val="0"/>
              </a:spcBef>
            </a:pPr>
            <a:r>
              <a:rPr lang="en-US" sz="1453" spc="-79">
                <a:solidFill>
                  <a:srgbClr val="FFFFFF"/>
                </a:solidFill>
                <a:latin typeface="Roboto"/>
                <a:ea typeface="Roboto"/>
                <a:cs typeface="Roboto"/>
                <a:sym typeface="Roboto"/>
              </a:rPr>
              <a:t>GUEST</a:t>
            </a:r>
          </a:p>
        </p:txBody>
      </p:sp>
      <p:sp>
        <p:nvSpPr>
          <p:cNvPr id="18" name="TextBox 18"/>
          <p:cNvSpPr txBox="1"/>
          <p:nvPr/>
        </p:nvSpPr>
        <p:spPr>
          <a:xfrm>
            <a:off x="14528628" y="1009650"/>
            <a:ext cx="1395318" cy="231060"/>
          </a:xfrm>
          <a:prstGeom prst="rect">
            <a:avLst/>
          </a:prstGeom>
        </p:spPr>
        <p:txBody>
          <a:bodyPr lIns="0" tIns="0" rIns="0" bIns="0" rtlCol="0" anchor="t">
            <a:spAutoFit/>
          </a:bodyPr>
          <a:lstStyle/>
          <a:p>
            <a:pPr marL="0" lvl="1" indent="0" algn="ctr">
              <a:lnSpc>
                <a:spcPts val="1874"/>
              </a:lnSpc>
              <a:spcBef>
                <a:spcPct val="0"/>
              </a:spcBef>
            </a:pPr>
            <a:r>
              <a:rPr lang="en-US" sz="1453" spc="-79">
                <a:solidFill>
                  <a:srgbClr val="FFFFFF"/>
                </a:solidFill>
                <a:latin typeface="Roboto"/>
                <a:ea typeface="Roboto"/>
                <a:cs typeface="Roboto"/>
                <a:sym typeface="Roboto"/>
              </a:rPr>
              <a:t>CANCELLATION</a:t>
            </a:r>
          </a:p>
        </p:txBody>
      </p:sp>
      <p:sp>
        <p:nvSpPr>
          <p:cNvPr id="19" name="TextBox 19"/>
          <p:cNvSpPr txBox="1"/>
          <p:nvPr/>
        </p:nvSpPr>
        <p:spPr>
          <a:xfrm>
            <a:off x="16083794" y="1035026"/>
            <a:ext cx="1175506" cy="205681"/>
          </a:xfrm>
          <a:prstGeom prst="rect">
            <a:avLst/>
          </a:prstGeom>
        </p:spPr>
        <p:txBody>
          <a:bodyPr lIns="0" tIns="0" rIns="0" bIns="0" rtlCol="0" anchor="t">
            <a:spAutoFit/>
          </a:bodyPr>
          <a:lstStyle/>
          <a:p>
            <a:pPr marL="0" lvl="1" indent="0" algn="ctr">
              <a:lnSpc>
                <a:spcPts val="1650"/>
              </a:lnSpc>
              <a:spcBef>
                <a:spcPct val="0"/>
              </a:spcBef>
            </a:pPr>
            <a:r>
              <a:rPr lang="en-US" sz="1279" spc="-70">
                <a:solidFill>
                  <a:srgbClr val="FFFFFF"/>
                </a:solidFill>
                <a:latin typeface="Roboto"/>
                <a:ea typeface="Roboto"/>
                <a:cs typeface="Roboto"/>
                <a:sym typeface="Roboto"/>
              </a:rPr>
              <a:t>REVENUE</a:t>
            </a:r>
          </a:p>
        </p:txBody>
      </p:sp>
      <p:sp>
        <p:nvSpPr>
          <p:cNvPr id="20" name="TextBox 20"/>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FFFFFF"/>
                </a:solidFill>
                <a:latin typeface="Roboto"/>
                <a:ea typeface="Roboto"/>
                <a:cs typeface="Roboto"/>
                <a:sym typeface="Roboto"/>
              </a:rPr>
              <a:t>01</a:t>
            </a:r>
          </a:p>
        </p:txBody>
      </p:sp>
      <p:sp>
        <p:nvSpPr>
          <p:cNvPr id="21" name="TextBox 21"/>
          <p:cNvSpPr txBox="1"/>
          <p:nvPr/>
        </p:nvSpPr>
        <p:spPr>
          <a:xfrm>
            <a:off x="930938" y="7271932"/>
            <a:ext cx="2748858" cy="227626"/>
          </a:xfrm>
          <a:prstGeom prst="rect">
            <a:avLst/>
          </a:prstGeom>
        </p:spPr>
        <p:txBody>
          <a:bodyPr lIns="0" tIns="0" rIns="0" bIns="0" rtlCol="0" anchor="t">
            <a:spAutoFit/>
          </a:bodyPr>
          <a:lstStyle/>
          <a:p>
            <a:pPr marL="0" lvl="1" indent="0" algn="ctr">
              <a:lnSpc>
                <a:spcPts val="1854"/>
              </a:lnSpc>
              <a:spcBef>
                <a:spcPct val="0"/>
              </a:spcBef>
            </a:pPr>
            <a:r>
              <a:rPr lang="en-US" sz="1324" spc="491" dirty="0">
                <a:solidFill>
                  <a:srgbClr val="E6E6E6"/>
                </a:solidFill>
                <a:latin typeface="Roboto"/>
                <a:ea typeface="Roboto"/>
                <a:cs typeface="Roboto"/>
                <a:sym typeface="Roboto"/>
              </a:rPr>
              <a:t>PROJECT </a:t>
            </a:r>
            <a:r>
              <a:rPr lang="en-US" sz="1400" spc="491" dirty="0">
                <a:solidFill>
                  <a:srgbClr val="E6E6E6"/>
                </a:solidFill>
                <a:latin typeface="Roboto"/>
                <a:ea typeface="Roboto"/>
                <a:cs typeface="Roboto"/>
                <a:sym typeface="Roboto"/>
              </a:rPr>
              <a:t>OVERVIEW</a:t>
            </a:r>
            <a:endParaRPr lang="en-US" sz="1324" spc="491" dirty="0">
              <a:solidFill>
                <a:srgbClr val="E6E6E6"/>
              </a:solidFill>
              <a:latin typeface="Roboto"/>
              <a:ea typeface="Roboto"/>
              <a:cs typeface="Roboto"/>
              <a:sym typeface="Roboto"/>
            </a:endParaRPr>
          </a:p>
        </p:txBody>
      </p:sp>
      <p:sp>
        <p:nvSpPr>
          <p:cNvPr id="22" name="TextBox 22"/>
          <p:cNvSpPr txBox="1"/>
          <p:nvPr/>
        </p:nvSpPr>
        <p:spPr>
          <a:xfrm>
            <a:off x="7709379" y="8198873"/>
            <a:ext cx="3538370" cy="696473"/>
          </a:xfrm>
          <a:prstGeom prst="rect">
            <a:avLst/>
          </a:prstGeom>
        </p:spPr>
        <p:txBody>
          <a:bodyPr lIns="0" tIns="0" rIns="0" bIns="0" rtlCol="0" anchor="t">
            <a:spAutoFit/>
          </a:bodyPr>
          <a:lstStyle/>
          <a:p>
            <a:pPr algn="l">
              <a:lnSpc>
                <a:spcPts val="2773"/>
              </a:lnSpc>
              <a:spcBef>
                <a:spcPct val="0"/>
              </a:spcBef>
            </a:pPr>
            <a:r>
              <a:rPr lang="en-US" sz="2100" b="1" spc="-118" dirty="0">
                <a:solidFill>
                  <a:srgbClr val="E6E6E6"/>
                </a:solidFill>
                <a:latin typeface="Montserrat"/>
                <a:ea typeface="Montserrat"/>
                <a:cs typeface="Montserrat"/>
                <a:sym typeface="Montserrat"/>
              </a:rPr>
              <a:t>GUIDED BY </a:t>
            </a:r>
            <a:r>
              <a:rPr lang="en-US" sz="2149" spc="-118" dirty="0">
                <a:solidFill>
                  <a:srgbClr val="E6E6E6"/>
                </a:solidFill>
                <a:latin typeface="Montserrat"/>
                <a:ea typeface="Montserrat"/>
                <a:cs typeface="Montserrat"/>
                <a:sym typeface="Montserrat"/>
              </a:rPr>
              <a:t>: </a:t>
            </a:r>
          </a:p>
          <a:p>
            <a:pPr algn="l">
              <a:lnSpc>
                <a:spcPts val="2773"/>
              </a:lnSpc>
              <a:spcBef>
                <a:spcPct val="0"/>
              </a:spcBef>
            </a:pPr>
            <a:r>
              <a:rPr lang="en-US" sz="2000" spc="-118" dirty="0">
                <a:solidFill>
                  <a:srgbClr val="E6E6E6"/>
                </a:solidFill>
                <a:latin typeface="Montserrat"/>
                <a:ea typeface="Montserrat"/>
                <a:cs typeface="Montserrat"/>
                <a:sym typeface="Montserrat"/>
              </a:rPr>
              <a:t>KALAIVANI A</a:t>
            </a:r>
          </a:p>
        </p:txBody>
      </p:sp>
      <p:sp>
        <p:nvSpPr>
          <p:cNvPr id="23" name="TextBox 22">
            <a:extLst>
              <a:ext uri="{FF2B5EF4-FFF2-40B4-BE49-F238E27FC236}">
                <a16:creationId xmlns:a16="http://schemas.microsoft.com/office/drawing/2014/main" id="{A8126D92-5A27-C2A6-8412-00EA877F7D57}"/>
              </a:ext>
            </a:extLst>
          </p:cNvPr>
          <p:cNvSpPr txBox="1"/>
          <p:nvPr/>
        </p:nvSpPr>
        <p:spPr>
          <a:xfrm>
            <a:off x="930938" y="8076413"/>
            <a:ext cx="2528256" cy="1338828"/>
          </a:xfrm>
          <a:prstGeom prst="rect">
            <a:avLst/>
          </a:prstGeom>
          <a:noFill/>
        </p:spPr>
        <p:txBody>
          <a:bodyPr wrap="none" rtlCol="0">
            <a:spAutoFit/>
          </a:bodyPr>
          <a:lstStyle/>
          <a:p>
            <a:r>
              <a:rPr lang="en-IN" sz="2100" b="1" dirty="0">
                <a:solidFill>
                  <a:schemeClr val="bg1">
                    <a:lumMod val="95000"/>
                  </a:schemeClr>
                </a:solidFill>
                <a:latin typeface="Open Sans "/>
              </a:rPr>
              <a:t>TEAM MEMBERS </a:t>
            </a:r>
            <a:r>
              <a:rPr lang="en-IN" sz="2000" b="1" dirty="0">
                <a:solidFill>
                  <a:schemeClr val="bg1">
                    <a:lumMod val="95000"/>
                  </a:schemeClr>
                </a:solidFill>
                <a:latin typeface="Open Sans "/>
              </a:rPr>
              <a:t>: </a:t>
            </a:r>
          </a:p>
          <a:p>
            <a:r>
              <a:rPr lang="en-IN" sz="2000" dirty="0">
                <a:solidFill>
                  <a:schemeClr val="bg1">
                    <a:lumMod val="95000"/>
                  </a:schemeClr>
                </a:solidFill>
                <a:latin typeface="Open Sans "/>
              </a:rPr>
              <a:t>DIMPLE SHARMA</a:t>
            </a:r>
          </a:p>
          <a:p>
            <a:r>
              <a:rPr lang="en-IN" sz="2000" dirty="0">
                <a:solidFill>
                  <a:schemeClr val="bg1">
                    <a:lumMod val="95000"/>
                  </a:schemeClr>
                </a:solidFill>
                <a:latin typeface="Open Sans "/>
              </a:rPr>
              <a:t>KARAN SINGH</a:t>
            </a:r>
          </a:p>
          <a:p>
            <a:r>
              <a:rPr lang="en-IN" sz="2000" dirty="0">
                <a:solidFill>
                  <a:schemeClr val="bg1">
                    <a:lumMod val="95000"/>
                  </a:schemeClr>
                </a:solidFill>
                <a:latin typeface="Open Sans "/>
              </a:rPr>
              <a:t>DIVYA V</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43819266-2DBD-3DC8-46C4-CB2865F1BBF5}"/>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1FFF239-57E7-99F3-DDF7-82BF60169E09}"/>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6861A0B0-ED0A-2C59-D70D-92B859947581}"/>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ABA4AFDB-E415-3276-41F8-271952BD82AC}"/>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8" name="TextBox 8">
            <a:extLst>
              <a:ext uri="{FF2B5EF4-FFF2-40B4-BE49-F238E27FC236}">
                <a16:creationId xmlns:a16="http://schemas.microsoft.com/office/drawing/2014/main" id="{18265976-BE1E-258F-EB25-B9400485D71F}"/>
              </a:ext>
            </a:extLst>
          </p:cNvPr>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094142"/>
                </a:solidFill>
                <a:latin typeface="Roboto"/>
                <a:ea typeface="Roboto"/>
                <a:cs typeface="Roboto"/>
                <a:sym typeface="Roboto"/>
              </a:rPr>
              <a:t>03</a:t>
            </a:r>
          </a:p>
        </p:txBody>
      </p:sp>
      <p:sp>
        <p:nvSpPr>
          <p:cNvPr id="9" name="TextBox 9">
            <a:extLst>
              <a:ext uri="{FF2B5EF4-FFF2-40B4-BE49-F238E27FC236}">
                <a16:creationId xmlns:a16="http://schemas.microsoft.com/office/drawing/2014/main" id="{EA346715-C29D-F17C-A0B3-58EA93C70451}"/>
              </a:ext>
            </a:extLst>
          </p:cNvPr>
          <p:cNvSpPr txBox="1"/>
          <p:nvPr/>
        </p:nvSpPr>
        <p:spPr>
          <a:xfrm>
            <a:off x="457200" y="647700"/>
            <a:ext cx="7292856"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DAX MEASURES</a:t>
            </a:r>
          </a:p>
        </p:txBody>
      </p:sp>
      <p:sp>
        <p:nvSpPr>
          <p:cNvPr id="16" name="TextBox 16">
            <a:extLst>
              <a:ext uri="{FF2B5EF4-FFF2-40B4-BE49-F238E27FC236}">
                <a16:creationId xmlns:a16="http://schemas.microsoft.com/office/drawing/2014/main" id="{6380F716-0F61-AB9C-B0BE-968B171AB953}"/>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F242A9C-B161-084B-7D93-1E2E15815B25}"/>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6" name="TextBox 5">
            <a:extLst>
              <a:ext uri="{FF2B5EF4-FFF2-40B4-BE49-F238E27FC236}">
                <a16:creationId xmlns:a16="http://schemas.microsoft.com/office/drawing/2014/main" id="{3AC53B40-41A4-DBF9-2618-B277D0170F52}"/>
              </a:ext>
            </a:extLst>
          </p:cNvPr>
          <p:cNvSpPr txBox="1"/>
          <p:nvPr/>
        </p:nvSpPr>
        <p:spPr>
          <a:xfrm>
            <a:off x="1028673" y="1749278"/>
            <a:ext cx="15963928" cy="7688259"/>
          </a:xfrm>
          <a:prstGeom prst="rect">
            <a:avLst/>
          </a:prstGeom>
          <a:noFill/>
        </p:spPr>
        <p:txBody>
          <a:bodyPr wrap="square" rtlCol="0">
            <a:spAutoFit/>
          </a:bodyPr>
          <a:lstStyle/>
          <a:p>
            <a:pPr marL="571500" indent="-571500">
              <a:buFont typeface="Arial" panose="020B0604020202020204" pitchFamily="34" charset="0"/>
              <a:buChar char="•"/>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 Revenue</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 Revenue = CALCULATE(SUM(</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Total_Amount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[Status] IN {"Completed","</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NoShow</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571500" indent="-5715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Cancelled Bookings</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Cancelled Booking =    CALCULATE(COUNT(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Booking_ID</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   Dataset[Status] = "Cancelled")</a:t>
            </a:r>
          </a:p>
          <a:p>
            <a:endPar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571500" indent="-5715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ADR(Average Daily Rate)</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ADR = DIVIDE([Total Revenue],[Room Nights Sold])</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OCCUPANCY RATE %</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Occupancy % = DIVIDE([Room Nights Sold],[Total Rooms] * [Total Days]) * 100</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US" sz="3600" b="1" dirty="0">
                <a:solidFill>
                  <a:schemeClr val="bg1">
                    <a:lumMod val="95000"/>
                  </a:schemeClr>
                </a:solidFill>
                <a:latin typeface="Open Sans "/>
              </a:rPr>
              <a:t>BOOKING COUNT</a:t>
            </a:r>
          </a:p>
          <a:p>
            <a:r>
              <a:rPr lang="en-US" sz="2560" dirty="0">
                <a:solidFill>
                  <a:schemeClr val="bg1">
                    <a:lumMod val="95000"/>
                  </a:schemeClr>
                </a:solidFill>
                <a:latin typeface="Open Sans "/>
              </a:rPr>
              <a:t>Booking Count = COUNT(</a:t>
            </a:r>
            <a:r>
              <a:rPr lang="en-US" sz="2560" dirty="0" err="1">
                <a:solidFill>
                  <a:schemeClr val="bg1">
                    <a:lumMod val="95000"/>
                  </a:schemeClr>
                </a:solidFill>
                <a:latin typeface="Open Sans "/>
              </a:rPr>
              <a:t>Bookings_Dataset</a:t>
            </a:r>
            <a:r>
              <a:rPr lang="en-US" sz="2560" dirty="0">
                <a:solidFill>
                  <a:schemeClr val="bg1">
                    <a:lumMod val="95000"/>
                  </a:schemeClr>
                </a:solidFill>
                <a:latin typeface="Open Sans "/>
              </a:rPr>
              <a:t>[</a:t>
            </a:r>
            <a:r>
              <a:rPr lang="en-US" sz="2560" dirty="0" err="1">
                <a:solidFill>
                  <a:schemeClr val="bg1">
                    <a:lumMod val="95000"/>
                  </a:schemeClr>
                </a:solidFill>
                <a:latin typeface="Open Sans "/>
              </a:rPr>
              <a:t>Booking_ID</a:t>
            </a:r>
            <a:r>
              <a:rPr lang="en-US" sz="2560" dirty="0">
                <a:solidFill>
                  <a:schemeClr val="bg1">
                    <a:lumMod val="95000"/>
                  </a:schemeClr>
                </a:solidFill>
                <a:latin typeface="Open Sans "/>
              </a:rPr>
              <a:t>])</a:t>
            </a:r>
          </a:p>
          <a:p>
            <a:pPr marL="457200" indent="-457200">
              <a:buFont typeface="Arial" panose="020B0604020202020204" pitchFamily="34" charset="0"/>
              <a:buChar char="•"/>
            </a:pPr>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34552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767C792E-C2D8-9CA1-E198-798FE08F092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B3235F4-B960-6081-B9EB-9813438F5ECF}"/>
              </a:ext>
            </a:extLst>
          </p:cNvPr>
          <p:cNvGrpSpPr/>
          <p:nvPr/>
        </p:nvGrpSpPr>
        <p:grpSpPr>
          <a:xfrm>
            <a:off x="0" y="-72330"/>
            <a:ext cx="18288000" cy="10449054"/>
            <a:chOff x="0" y="-19050"/>
            <a:chExt cx="4816593" cy="2752014"/>
          </a:xfrm>
        </p:grpSpPr>
        <p:sp>
          <p:nvSpPr>
            <p:cNvPr id="3" name="Freeform 3">
              <a:extLst>
                <a:ext uri="{FF2B5EF4-FFF2-40B4-BE49-F238E27FC236}">
                  <a16:creationId xmlns:a16="http://schemas.microsoft.com/office/drawing/2014/main" id="{14782D24-9DAA-BE8E-CFF6-E54907C06A32}"/>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3650F842-BFF8-7321-6927-AC17998D066D}"/>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8" name="TextBox 8">
            <a:extLst>
              <a:ext uri="{FF2B5EF4-FFF2-40B4-BE49-F238E27FC236}">
                <a16:creationId xmlns:a16="http://schemas.microsoft.com/office/drawing/2014/main" id="{014C2233-85FB-F83F-1A7C-56B55D3A6104}"/>
              </a:ext>
            </a:extLst>
          </p:cNvPr>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094142"/>
                </a:solidFill>
                <a:latin typeface="Roboto"/>
                <a:ea typeface="Roboto"/>
                <a:cs typeface="Roboto"/>
                <a:sym typeface="Roboto"/>
              </a:rPr>
              <a:t>03</a:t>
            </a:r>
          </a:p>
        </p:txBody>
      </p:sp>
      <p:sp>
        <p:nvSpPr>
          <p:cNvPr id="9" name="TextBox 9">
            <a:extLst>
              <a:ext uri="{FF2B5EF4-FFF2-40B4-BE49-F238E27FC236}">
                <a16:creationId xmlns:a16="http://schemas.microsoft.com/office/drawing/2014/main" id="{D6DE0B27-F02C-2991-78E3-E5CB357F933E}"/>
              </a:ext>
            </a:extLst>
          </p:cNvPr>
          <p:cNvSpPr txBox="1"/>
          <p:nvPr/>
        </p:nvSpPr>
        <p:spPr>
          <a:xfrm>
            <a:off x="927807" y="725004"/>
            <a:ext cx="16331493" cy="987450"/>
          </a:xfrm>
          <a:prstGeom prst="rect">
            <a:avLst/>
          </a:prstGeom>
        </p:spPr>
        <p:txBody>
          <a:bodyPr wrap="square" lIns="0" tIns="0" rIns="0" bIns="0" rtlCol="0" anchor="t">
            <a:spAutoFit/>
          </a:bodyPr>
          <a:lstStyle/>
          <a:p>
            <a:pPr algn="ctr">
              <a:lnSpc>
                <a:spcPts val="7700"/>
              </a:lnSpc>
            </a:pPr>
            <a:r>
              <a:rPr lang="en-US" sz="4800" b="1" dirty="0" smtClean="0">
                <a:solidFill>
                  <a:srgbClr val="FBB111"/>
                </a:solidFill>
                <a:latin typeface="Montserrat Bold"/>
                <a:ea typeface="Montserrat Bold"/>
                <a:cs typeface="Montserrat Bold"/>
                <a:sym typeface="Montserrat Bold"/>
              </a:rPr>
              <a:t>OCCUPANCY </a:t>
            </a:r>
            <a:r>
              <a:rPr lang="en-US" sz="4800" b="1" dirty="0">
                <a:solidFill>
                  <a:srgbClr val="FBB111"/>
                </a:solidFill>
                <a:latin typeface="Montserrat Bold"/>
                <a:ea typeface="Montserrat Bold"/>
                <a:cs typeface="Montserrat Bold"/>
                <a:sym typeface="Montserrat Bold"/>
              </a:rPr>
              <a:t>AND REVENUE METRICS </a:t>
            </a:r>
          </a:p>
        </p:txBody>
      </p:sp>
      <p:sp>
        <p:nvSpPr>
          <p:cNvPr id="16" name="TextBox 16">
            <a:extLst>
              <a:ext uri="{FF2B5EF4-FFF2-40B4-BE49-F238E27FC236}">
                <a16:creationId xmlns:a16="http://schemas.microsoft.com/office/drawing/2014/main" id="{D6E40BEA-2E02-9D9B-FEED-BE092981175F}"/>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3D8E294E-7307-E775-70AB-7DCA51205AF8}"/>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pic>
        <p:nvPicPr>
          <p:cNvPr id="13" name="Picture 12">
            <a:extLst>
              <a:ext uri="{FF2B5EF4-FFF2-40B4-BE49-F238E27FC236}">
                <a16:creationId xmlns:a16="http://schemas.microsoft.com/office/drawing/2014/main" id="{17723CAC-C4BD-8DAE-0EEC-0515B765E6BF}"/>
              </a:ext>
            </a:extLst>
          </p:cNvPr>
          <p:cNvPicPr>
            <a:picLocks noChangeAspect="1"/>
          </p:cNvPicPr>
          <p:nvPr/>
        </p:nvPicPr>
        <p:blipFill>
          <a:blip r:embed="rId2"/>
          <a:stretch>
            <a:fillRect/>
          </a:stretch>
        </p:blipFill>
        <p:spPr>
          <a:xfrm>
            <a:off x="927807" y="2776829"/>
            <a:ext cx="9617273" cy="5464013"/>
          </a:xfrm>
          <a:prstGeom prst="rect">
            <a:avLst/>
          </a:prstGeom>
        </p:spPr>
      </p:pic>
      <p:sp>
        <p:nvSpPr>
          <p:cNvPr id="14" name="TextBox 13">
            <a:extLst>
              <a:ext uri="{FF2B5EF4-FFF2-40B4-BE49-F238E27FC236}">
                <a16:creationId xmlns:a16="http://schemas.microsoft.com/office/drawing/2014/main" id="{2E15F427-5132-8EB0-78D9-8AD6A2C5C2B8}"/>
              </a:ext>
            </a:extLst>
          </p:cNvPr>
          <p:cNvSpPr txBox="1"/>
          <p:nvPr/>
        </p:nvSpPr>
        <p:spPr>
          <a:xfrm>
            <a:off x="11024307" y="2251173"/>
            <a:ext cx="6234993" cy="6672596"/>
          </a:xfrm>
          <a:prstGeom prst="rect">
            <a:avLst/>
          </a:prstGeom>
          <a:noFill/>
        </p:spPr>
        <p:txBody>
          <a:bodyPr wrap="square" rtlCol="0">
            <a:spAutoFit/>
          </a:bodyPr>
          <a:lstStyle/>
          <a:p>
            <a:r>
              <a:rPr lang="en-US" sz="2560" dirty="0" smtClean="0">
                <a:solidFill>
                  <a:schemeClr val="bg1">
                    <a:lumMod val="95000"/>
                  </a:schemeClr>
                </a:solidFill>
                <a:latin typeface="Open Sans "/>
              </a:rPr>
              <a:t>This module</a:t>
            </a:r>
            <a:r>
              <a:rPr lang="en-US" sz="2560" dirty="0" smtClean="0">
                <a:solidFill>
                  <a:schemeClr val="bg1">
                    <a:lumMod val="95000"/>
                  </a:schemeClr>
                </a:solidFill>
                <a:latin typeface="Open Sans "/>
              </a:rPr>
              <a:t> </a:t>
            </a:r>
            <a:r>
              <a:rPr lang="en-US" sz="2560" dirty="0">
                <a:solidFill>
                  <a:schemeClr val="bg1">
                    <a:lumMod val="95000"/>
                  </a:schemeClr>
                </a:solidFill>
                <a:latin typeface="Open Sans "/>
              </a:rPr>
              <a:t>focuses on evaluating hotel performance using key occupancy and revenue metrics. This module translates raw booking data into actionable KPIs such as Occupancy %, ADR (Average Daily Rate), and RevPAR (Revenue per Available Room). These metrics are essential for hotel management to track operational efficiency, pricing strategy, and revenue optimization.</a:t>
            </a:r>
          </a:p>
          <a:p>
            <a:endParaRPr lang="en-IN" sz="2560" dirty="0">
              <a:solidFill>
                <a:schemeClr val="bg1">
                  <a:lumMod val="95000"/>
                </a:schemeClr>
              </a:solidFill>
              <a:latin typeface="Open Sans "/>
            </a:endParaRPr>
          </a:p>
          <a:p>
            <a:r>
              <a:rPr lang="en-US" sz="2560" dirty="0">
                <a:solidFill>
                  <a:schemeClr val="bg1">
                    <a:lumMod val="95000"/>
                  </a:schemeClr>
                </a:solidFill>
                <a:latin typeface="Open Sans "/>
              </a:rPr>
              <a:t>The Power BI dashboards created in this module provide both high-level summaries and detailed trend analysis across time, location, and booking channels</a:t>
            </a:r>
            <a:r>
              <a:rPr lang="en-US" dirty="0"/>
              <a:t>.</a:t>
            </a:r>
            <a:endParaRPr lang="en-IN" dirty="0"/>
          </a:p>
          <a:p>
            <a:endParaRPr lang="en-IN" dirty="0"/>
          </a:p>
        </p:txBody>
      </p:sp>
    </p:spTree>
    <p:extLst>
      <p:ext uri="{BB962C8B-B14F-4D97-AF65-F5344CB8AC3E}">
        <p14:creationId xmlns:p14="http://schemas.microsoft.com/office/powerpoint/2010/main" val="1136760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B8853B65-EE97-4BDE-43AB-69F5D8353F6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1701BFC4-FE13-F50D-A78D-BBF05C48069A}"/>
              </a:ext>
            </a:extLst>
          </p:cNvPr>
          <p:cNvGrpSpPr/>
          <p:nvPr/>
        </p:nvGrpSpPr>
        <p:grpSpPr>
          <a:xfrm>
            <a:off x="0" y="-72330"/>
            <a:ext cx="18288000" cy="10449054"/>
            <a:chOff x="0" y="-19050"/>
            <a:chExt cx="4816593" cy="2752014"/>
          </a:xfrm>
        </p:grpSpPr>
        <p:sp>
          <p:nvSpPr>
            <p:cNvPr id="3" name="Freeform 3">
              <a:extLst>
                <a:ext uri="{FF2B5EF4-FFF2-40B4-BE49-F238E27FC236}">
                  <a16:creationId xmlns:a16="http://schemas.microsoft.com/office/drawing/2014/main" id="{56DE1161-4300-3FC8-5292-53AE8822C082}"/>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79F99522-A253-5244-AC8D-CB71DA2EE0A7}"/>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8" name="TextBox 8">
            <a:extLst>
              <a:ext uri="{FF2B5EF4-FFF2-40B4-BE49-F238E27FC236}">
                <a16:creationId xmlns:a16="http://schemas.microsoft.com/office/drawing/2014/main" id="{462E9261-A54C-1801-85CE-24C2010AA847}"/>
              </a:ext>
            </a:extLst>
          </p:cNvPr>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094142"/>
                </a:solidFill>
                <a:latin typeface="Roboto"/>
                <a:ea typeface="Roboto"/>
                <a:cs typeface="Roboto"/>
                <a:sym typeface="Roboto"/>
              </a:rPr>
              <a:t>03</a:t>
            </a:r>
          </a:p>
        </p:txBody>
      </p:sp>
      <p:sp>
        <p:nvSpPr>
          <p:cNvPr id="9" name="TextBox 9">
            <a:extLst>
              <a:ext uri="{FF2B5EF4-FFF2-40B4-BE49-F238E27FC236}">
                <a16:creationId xmlns:a16="http://schemas.microsoft.com/office/drawing/2014/main" id="{99033703-1462-5325-5366-730F02DA0880}"/>
              </a:ext>
            </a:extLst>
          </p:cNvPr>
          <p:cNvSpPr txBox="1"/>
          <p:nvPr/>
        </p:nvSpPr>
        <p:spPr>
          <a:xfrm>
            <a:off x="927807" y="725004"/>
            <a:ext cx="16331493" cy="987450"/>
          </a:xfrm>
          <a:prstGeom prst="rect">
            <a:avLst/>
          </a:prstGeom>
        </p:spPr>
        <p:txBody>
          <a:bodyPr wrap="square" lIns="0" tIns="0" rIns="0" bIns="0" rtlCol="0" anchor="t">
            <a:spAutoFit/>
          </a:bodyPr>
          <a:lstStyle/>
          <a:p>
            <a:pPr algn="ctr">
              <a:lnSpc>
                <a:spcPts val="7700"/>
              </a:lnSpc>
            </a:pPr>
            <a:r>
              <a:rPr lang="en-US" sz="4800" b="1" dirty="0" smtClean="0">
                <a:solidFill>
                  <a:srgbClr val="FBB111"/>
                </a:solidFill>
                <a:latin typeface="Montserrat Bold"/>
                <a:ea typeface="Montserrat Bold"/>
                <a:cs typeface="Montserrat Bold"/>
                <a:sym typeface="Montserrat Bold"/>
              </a:rPr>
              <a:t>GUEST </a:t>
            </a:r>
            <a:r>
              <a:rPr lang="en-US" sz="4800" b="1" dirty="0">
                <a:solidFill>
                  <a:srgbClr val="FBB111"/>
                </a:solidFill>
                <a:latin typeface="Montserrat Bold"/>
                <a:ea typeface="Montserrat Bold"/>
                <a:cs typeface="Montserrat Bold"/>
                <a:sym typeface="Montserrat Bold"/>
              </a:rPr>
              <a:t>ANALYSIS </a:t>
            </a:r>
          </a:p>
        </p:txBody>
      </p:sp>
      <p:sp>
        <p:nvSpPr>
          <p:cNvPr id="16" name="TextBox 16">
            <a:extLst>
              <a:ext uri="{FF2B5EF4-FFF2-40B4-BE49-F238E27FC236}">
                <a16:creationId xmlns:a16="http://schemas.microsoft.com/office/drawing/2014/main" id="{F484BA21-338A-F06B-6107-B44407955CF5}"/>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11C6E720-510C-B7EC-D6E0-7BE459BFBE8E}"/>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4" name="TextBox 13">
            <a:extLst>
              <a:ext uri="{FF2B5EF4-FFF2-40B4-BE49-F238E27FC236}">
                <a16:creationId xmlns:a16="http://schemas.microsoft.com/office/drawing/2014/main" id="{52E4219B-7881-2032-71B8-7A45AB7736C6}"/>
              </a:ext>
            </a:extLst>
          </p:cNvPr>
          <p:cNvSpPr txBox="1"/>
          <p:nvPr/>
        </p:nvSpPr>
        <p:spPr>
          <a:xfrm>
            <a:off x="11024307" y="2251173"/>
            <a:ext cx="6234993" cy="6672596"/>
          </a:xfrm>
          <a:prstGeom prst="rect">
            <a:avLst/>
          </a:prstGeom>
          <a:noFill/>
        </p:spPr>
        <p:txBody>
          <a:bodyPr wrap="square" rtlCol="0">
            <a:spAutoFit/>
          </a:bodyPr>
          <a:lstStyle/>
          <a:p>
            <a:r>
              <a:rPr lang="en-US" sz="2560" dirty="0">
                <a:solidFill>
                  <a:schemeClr val="bg1">
                    <a:lumMod val="95000"/>
                  </a:schemeClr>
                </a:solidFill>
                <a:latin typeface="Open Sans "/>
              </a:rPr>
              <a:t>The Guest </a:t>
            </a:r>
            <a:r>
              <a:rPr lang="en-US" sz="2560" dirty="0" smtClean="0">
                <a:solidFill>
                  <a:schemeClr val="bg1">
                    <a:lumMod val="95000"/>
                  </a:schemeClr>
                </a:solidFill>
                <a:latin typeface="Open Sans "/>
              </a:rPr>
              <a:t>Analysis </a:t>
            </a:r>
            <a:r>
              <a:rPr lang="en-US" sz="2560" dirty="0">
                <a:solidFill>
                  <a:schemeClr val="bg1">
                    <a:lumMod val="95000"/>
                  </a:schemeClr>
                </a:solidFill>
                <a:latin typeface="Open Sans "/>
              </a:rPr>
              <a:t>focuses on evaluating guest behavior, booking preferences, revenue contribution, and occupancy impact. By analyzing guest type distribution, booking channel preference, customer segmentation, stay duration, and nationality-based revenue, this module enables hotels to understand high-value customers and optimize engagement strategies.      </a:t>
            </a:r>
          </a:p>
          <a:p>
            <a:r>
              <a:rPr lang="en-US" sz="2560" dirty="0">
                <a:solidFill>
                  <a:schemeClr val="bg1">
                    <a:lumMod val="95000"/>
                  </a:schemeClr>
                </a:solidFill>
                <a:latin typeface="Open Sans "/>
              </a:rPr>
              <a:t> </a:t>
            </a:r>
          </a:p>
          <a:p>
            <a:r>
              <a:rPr lang="en-US" sz="2560" dirty="0">
                <a:solidFill>
                  <a:schemeClr val="bg1">
                    <a:lumMod val="95000"/>
                  </a:schemeClr>
                </a:solidFill>
                <a:latin typeface="Open Sans "/>
              </a:rPr>
              <a:t>The insights derived help improve retention, enhance service personalization, and support revenue-driven decision-making in hospitality operations.</a:t>
            </a:r>
          </a:p>
          <a:p>
            <a:endParaRPr lang="en-IN" dirty="0"/>
          </a:p>
        </p:txBody>
      </p:sp>
      <p:pic>
        <p:nvPicPr>
          <p:cNvPr id="6" name="Picture 5">
            <a:extLst>
              <a:ext uri="{FF2B5EF4-FFF2-40B4-BE49-F238E27FC236}">
                <a16:creationId xmlns:a16="http://schemas.microsoft.com/office/drawing/2014/main" id="{31D4D201-59C7-B88C-F7A9-0E1DB8E24042}"/>
              </a:ext>
            </a:extLst>
          </p:cNvPr>
          <p:cNvPicPr>
            <a:picLocks noChangeAspect="1"/>
          </p:cNvPicPr>
          <p:nvPr/>
        </p:nvPicPr>
        <p:blipFill>
          <a:blip r:embed="rId2"/>
          <a:stretch>
            <a:fillRect/>
          </a:stretch>
        </p:blipFill>
        <p:spPr>
          <a:xfrm>
            <a:off x="1219200" y="2486928"/>
            <a:ext cx="9343881" cy="6043816"/>
          </a:xfrm>
          <a:prstGeom prst="rect">
            <a:avLst/>
          </a:prstGeom>
        </p:spPr>
      </p:pic>
    </p:spTree>
    <p:extLst>
      <p:ext uri="{BB962C8B-B14F-4D97-AF65-F5344CB8AC3E}">
        <p14:creationId xmlns:p14="http://schemas.microsoft.com/office/powerpoint/2010/main" val="15590769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8EC3C791-B18E-7C3D-4924-FE814DEE4818}"/>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B4B31EA-C63E-EAC6-1A52-810AFDB7191B}"/>
              </a:ext>
            </a:extLst>
          </p:cNvPr>
          <p:cNvGrpSpPr/>
          <p:nvPr/>
        </p:nvGrpSpPr>
        <p:grpSpPr>
          <a:xfrm>
            <a:off x="0" y="-72330"/>
            <a:ext cx="18288000" cy="10449054"/>
            <a:chOff x="0" y="-19050"/>
            <a:chExt cx="4816593" cy="2752014"/>
          </a:xfrm>
        </p:grpSpPr>
        <p:sp>
          <p:nvSpPr>
            <p:cNvPr id="3" name="Freeform 3">
              <a:extLst>
                <a:ext uri="{FF2B5EF4-FFF2-40B4-BE49-F238E27FC236}">
                  <a16:creationId xmlns:a16="http://schemas.microsoft.com/office/drawing/2014/main" id="{8E8E56A2-F021-6FAE-B4E1-7D086BA46796}"/>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EC37C8D3-1E7C-54A8-33A5-5B32639014B3}"/>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8" name="TextBox 8">
            <a:extLst>
              <a:ext uri="{FF2B5EF4-FFF2-40B4-BE49-F238E27FC236}">
                <a16:creationId xmlns:a16="http://schemas.microsoft.com/office/drawing/2014/main" id="{E2E88223-DEDA-1638-4F4C-18BBDF3E36BC}"/>
              </a:ext>
            </a:extLst>
          </p:cNvPr>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094142"/>
                </a:solidFill>
                <a:latin typeface="Roboto"/>
                <a:ea typeface="Roboto"/>
                <a:cs typeface="Roboto"/>
                <a:sym typeface="Roboto"/>
              </a:rPr>
              <a:t>03</a:t>
            </a:r>
          </a:p>
        </p:txBody>
      </p:sp>
      <p:sp>
        <p:nvSpPr>
          <p:cNvPr id="9" name="TextBox 9">
            <a:extLst>
              <a:ext uri="{FF2B5EF4-FFF2-40B4-BE49-F238E27FC236}">
                <a16:creationId xmlns:a16="http://schemas.microsoft.com/office/drawing/2014/main" id="{20C3BB18-465A-C824-1700-5273FF900EE1}"/>
              </a:ext>
            </a:extLst>
          </p:cNvPr>
          <p:cNvSpPr txBox="1"/>
          <p:nvPr/>
        </p:nvSpPr>
        <p:spPr>
          <a:xfrm>
            <a:off x="395418" y="624749"/>
            <a:ext cx="17221199" cy="987450"/>
          </a:xfrm>
          <a:prstGeom prst="rect">
            <a:avLst/>
          </a:prstGeom>
        </p:spPr>
        <p:txBody>
          <a:bodyPr wrap="square" lIns="0" tIns="0" rIns="0" bIns="0" rtlCol="0" anchor="t">
            <a:spAutoFit/>
          </a:bodyPr>
          <a:lstStyle/>
          <a:p>
            <a:pPr algn="ctr">
              <a:lnSpc>
                <a:spcPts val="7700"/>
              </a:lnSpc>
            </a:pPr>
            <a:r>
              <a:rPr lang="en-US" sz="4800" b="1" dirty="0" smtClean="0">
                <a:solidFill>
                  <a:srgbClr val="FBB111"/>
                </a:solidFill>
                <a:latin typeface="Montserrat Bold"/>
                <a:ea typeface="Montserrat Bold"/>
                <a:cs typeface="Montserrat Bold"/>
                <a:sym typeface="Montserrat Bold"/>
              </a:rPr>
              <a:t>FORECASTING </a:t>
            </a:r>
            <a:r>
              <a:rPr lang="en-US" sz="4800" b="1" dirty="0">
                <a:solidFill>
                  <a:srgbClr val="FBB111"/>
                </a:solidFill>
                <a:latin typeface="Montserrat Bold"/>
                <a:ea typeface="Montserrat Bold"/>
                <a:cs typeface="Montserrat Bold"/>
                <a:sym typeface="Montserrat Bold"/>
              </a:rPr>
              <a:t>AND CANCELLATION TRENDS </a:t>
            </a:r>
          </a:p>
        </p:txBody>
      </p:sp>
      <p:sp>
        <p:nvSpPr>
          <p:cNvPr id="16" name="TextBox 16">
            <a:extLst>
              <a:ext uri="{FF2B5EF4-FFF2-40B4-BE49-F238E27FC236}">
                <a16:creationId xmlns:a16="http://schemas.microsoft.com/office/drawing/2014/main" id="{37C47E39-F78E-6EC6-5BE8-0FAEB2BF41CE}"/>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71388B7E-E599-3841-0E35-8A48F2A9BD9B}"/>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pic>
        <p:nvPicPr>
          <p:cNvPr id="7" name="Picture 6">
            <a:extLst>
              <a:ext uri="{FF2B5EF4-FFF2-40B4-BE49-F238E27FC236}">
                <a16:creationId xmlns:a16="http://schemas.microsoft.com/office/drawing/2014/main" id="{B6C94CC1-593B-047E-E1D1-5320172C26ED}"/>
              </a:ext>
            </a:extLst>
          </p:cNvPr>
          <p:cNvPicPr>
            <a:picLocks noChangeAspect="1"/>
          </p:cNvPicPr>
          <p:nvPr/>
        </p:nvPicPr>
        <p:blipFill>
          <a:blip r:embed="rId2"/>
          <a:stretch>
            <a:fillRect/>
          </a:stretch>
        </p:blipFill>
        <p:spPr>
          <a:xfrm>
            <a:off x="564062" y="2735318"/>
            <a:ext cx="9982201" cy="5966315"/>
          </a:xfrm>
          <a:prstGeom prst="rect">
            <a:avLst/>
          </a:prstGeom>
        </p:spPr>
      </p:pic>
      <p:sp>
        <p:nvSpPr>
          <p:cNvPr id="12" name="TextBox 11">
            <a:extLst>
              <a:ext uri="{FF2B5EF4-FFF2-40B4-BE49-F238E27FC236}">
                <a16:creationId xmlns:a16="http://schemas.microsoft.com/office/drawing/2014/main" id="{ECFC8F94-8E96-195A-9A27-FF448C917F88}"/>
              </a:ext>
            </a:extLst>
          </p:cNvPr>
          <p:cNvSpPr txBox="1"/>
          <p:nvPr/>
        </p:nvSpPr>
        <p:spPr>
          <a:xfrm>
            <a:off x="10938190" y="2168986"/>
            <a:ext cx="6286500" cy="6789551"/>
          </a:xfrm>
          <a:prstGeom prst="rect">
            <a:avLst/>
          </a:prstGeom>
          <a:noFill/>
        </p:spPr>
        <p:txBody>
          <a:bodyPr wrap="square" rtlCol="0">
            <a:spAutoFit/>
          </a:bodyPr>
          <a:lstStyle/>
          <a:p>
            <a:r>
              <a:rPr lang="en-IN" sz="2560" dirty="0">
                <a:solidFill>
                  <a:schemeClr val="bg1">
                    <a:lumMod val="95000"/>
                  </a:schemeClr>
                </a:solidFill>
                <a:latin typeface="Open Sans "/>
              </a:rPr>
              <a:t>The Forecasting &amp; Cancellation </a:t>
            </a:r>
            <a:r>
              <a:rPr lang="en-IN" sz="2560" dirty="0" smtClean="0">
                <a:solidFill>
                  <a:schemeClr val="bg1">
                    <a:lumMod val="95000"/>
                  </a:schemeClr>
                </a:solidFill>
                <a:latin typeface="Open Sans "/>
              </a:rPr>
              <a:t>Trends </a:t>
            </a:r>
            <a:r>
              <a:rPr lang="en-IN" sz="2560" dirty="0">
                <a:solidFill>
                  <a:schemeClr val="bg1">
                    <a:lumMod val="95000"/>
                  </a:schemeClr>
                </a:solidFill>
                <a:latin typeface="Open Sans "/>
              </a:rPr>
              <a:t>focuses on </a:t>
            </a:r>
            <a:r>
              <a:rPr lang="en-IN" sz="2560" dirty="0" err="1">
                <a:solidFill>
                  <a:schemeClr val="bg1">
                    <a:lumMod val="95000"/>
                  </a:schemeClr>
                </a:solidFill>
                <a:latin typeface="Open Sans "/>
              </a:rPr>
              <a:t>analyzing</a:t>
            </a:r>
            <a:r>
              <a:rPr lang="en-IN" sz="2560" dirty="0">
                <a:solidFill>
                  <a:schemeClr val="bg1">
                    <a:lumMod val="95000"/>
                  </a:schemeClr>
                </a:solidFill>
                <a:latin typeface="Open Sans "/>
              </a:rPr>
              <a:t> booking reliability, cancellation behaviour, and revenue loss patterns. This dashboard supports hotel management in understanding cancellation trends, seasonal impacts, and booking channel risks. By examining cancellation rates, revenue loss, and booking status distribution, the module enables proactive decision-making to reduce revenue leakage and improve operational planning.</a:t>
            </a:r>
          </a:p>
          <a:p>
            <a:r>
              <a:rPr lang="en-IN" sz="2560" dirty="0">
                <a:solidFill>
                  <a:schemeClr val="bg1">
                    <a:lumMod val="95000"/>
                  </a:schemeClr>
                </a:solidFill>
                <a:latin typeface="Open Sans "/>
              </a:rPr>
              <a:t/>
            </a:r>
            <a:br>
              <a:rPr lang="en-IN" sz="2560" dirty="0">
                <a:solidFill>
                  <a:schemeClr val="bg1">
                    <a:lumMod val="95000"/>
                  </a:schemeClr>
                </a:solidFill>
                <a:latin typeface="Open Sans "/>
              </a:rPr>
            </a:br>
            <a:r>
              <a:rPr lang="en-IN" sz="2560" dirty="0">
                <a:solidFill>
                  <a:schemeClr val="bg1">
                    <a:lumMod val="95000"/>
                  </a:schemeClr>
                </a:solidFill>
                <a:latin typeface="Open Sans "/>
              </a:rPr>
              <a:t>It also helps management anticipate potential financial risks before they significantly impact overall revenue performance.</a:t>
            </a:r>
          </a:p>
        </p:txBody>
      </p:sp>
    </p:spTree>
    <p:extLst>
      <p:ext uri="{BB962C8B-B14F-4D97-AF65-F5344CB8AC3E}">
        <p14:creationId xmlns:p14="http://schemas.microsoft.com/office/powerpoint/2010/main" val="38909473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A0022739-DAFE-090C-10C0-7371F3AA8588}"/>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D2E70624-2BD4-D7A2-802D-3EBA2D10A942}"/>
              </a:ext>
            </a:extLst>
          </p:cNvPr>
          <p:cNvSpPr txBox="1"/>
          <p:nvPr/>
        </p:nvSpPr>
        <p:spPr>
          <a:xfrm>
            <a:off x="0" y="-72330"/>
            <a:ext cx="18288000" cy="10359330"/>
          </a:xfrm>
          <a:prstGeom prst="rect">
            <a:avLst/>
          </a:prstGeom>
        </p:spPr>
        <p:txBody>
          <a:bodyPr lIns="50800" tIns="50800" rIns="50800" bIns="50800" rtlCol="0" anchor="ctr"/>
          <a:lstStyle/>
          <a:p>
            <a:pPr algn="ctr">
              <a:lnSpc>
                <a:spcPts val="1874"/>
              </a:lnSpc>
            </a:pPr>
            <a:endParaRPr/>
          </a:p>
        </p:txBody>
      </p:sp>
      <p:sp>
        <p:nvSpPr>
          <p:cNvPr id="8" name="TextBox 8">
            <a:extLst>
              <a:ext uri="{FF2B5EF4-FFF2-40B4-BE49-F238E27FC236}">
                <a16:creationId xmlns:a16="http://schemas.microsoft.com/office/drawing/2014/main" id="{3A885B59-5E96-8171-7C0E-748486582241}"/>
              </a:ext>
            </a:extLst>
          </p:cNvPr>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094142"/>
                </a:solidFill>
                <a:latin typeface="Roboto"/>
                <a:ea typeface="Roboto"/>
                <a:cs typeface="Roboto"/>
                <a:sym typeface="Roboto"/>
              </a:rPr>
              <a:t>03</a:t>
            </a:r>
          </a:p>
        </p:txBody>
      </p:sp>
      <p:sp>
        <p:nvSpPr>
          <p:cNvPr id="9" name="TextBox 9">
            <a:extLst>
              <a:ext uri="{FF2B5EF4-FFF2-40B4-BE49-F238E27FC236}">
                <a16:creationId xmlns:a16="http://schemas.microsoft.com/office/drawing/2014/main" id="{E160E3B0-B707-35EE-7AEF-94245F67CD40}"/>
              </a:ext>
            </a:extLst>
          </p:cNvPr>
          <p:cNvSpPr txBox="1"/>
          <p:nvPr/>
        </p:nvSpPr>
        <p:spPr>
          <a:xfrm>
            <a:off x="395418" y="624749"/>
            <a:ext cx="17221199" cy="987450"/>
          </a:xfrm>
          <a:prstGeom prst="rect">
            <a:avLst/>
          </a:prstGeom>
        </p:spPr>
        <p:txBody>
          <a:bodyPr wrap="square" lIns="0" tIns="0" rIns="0" bIns="0" rtlCol="0" anchor="t">
            <a:spAutoFit/>
          </a:bodyPr>
          <a:lstStyle/>
          <a:p>
            <a:pPr algn="ctr">
              <a:lnSpc>
                <a:spcPts val="7700"/>
              </a:lnSpc>
            </a:pPr>
            <a:r>
              <a:rPr lang="en-US" sz="4800" b="1" dirty="0" smtClean="0">
                <a:solidFill>
                  <a:srgbClr val="FBB111"/>
                </a:solidFill>
                <a:latin typeface="Montserrat Bold"/>
                <a:ea typeface="Montserrat Bold"/>
                <a:cs typeface="Montserrat Bold"/>
                <a:sym typeface="Montserrat Bold"/>
              </a:rPr>
              <a:t>REVENUE </a:t>
            </a:r>
            <a:r>
              <a:rPr lang="en-US" sz="4800" b="1" dirty="0">
                <a:solidFill>
                  <a:srgbClr val="FBB111"/>
                </a:solidFill>
                <a:latin typeface="Montserrat Bold"/>
                <a:ea typeface="Montserrat Bold"/>
                <a:cs typeface="Montserrat Bold"/>
                <a:sym typeface="Montserrat Bold"/>
              </a:rPr>
              <a:t>STRATEGY DASHBOARD</a:t>
            </a:r>
          </a:p>
        </p:txBody>
      </p:sp>
      <p:sp>
        <p:nvSpPr>
          <p:cNvPr id="16" name="TextBox 16">
            <a:extLst>
              <a:ext uri="{FF2B5EF4-FFF2-40B4-BE49-F238E27FC236}">
                <a16:creationId xmlns:a16="http://schemas.microsoft.com/office/drawing/2014/main" id="{BCB5C55E-2608-B11D-D9A6-50BCB38A74A1}"/>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96EFAF19-2D3A-B7B8-A85D-B79FCD242BED}"/>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pic>
        <p:nvPicPr>
          <p:cNvPr id="6" name="Picture 5">
            <a:extLst>
              <a:ext uri="{FF2B5EF4-FFF2-40B4-BE49-F238E27FC236}">
                <a16:creationId xmlns:a16="http://schemas.microsoft.com/office/drawing/2014/main" id="{502E01BA-2B13-C21D-4EDF-87C352BED3A3}"/>
              </a:ext>
            </a:extLst>
          </p:cNvPr>
          <p:cNvPicPr>
            <a:picLocks noChangeAspect="1"/>
          </p:cNvPicPr>
          <p:nvPr/>
        </p:nvPicPr>
        <p:blipFill>
          <a:blip r:embed="rId2"/>
          <a:stretch>
            <a:fillRect/>
          </a:stretch>
        </p:blipFill>
        <p:spPr>
          <a:xfrm>
            <a:off x="1085722" y="2416005"/>
            <a:ext cx="9246714" cy="5963329"/>
          </a:xfrm>
          <a:prstGeom prst="rect">
            <a:avLst/>
          </a:prstGeom>
        </p:spPr>
      </p:pic>
      <p:sp>
        <p:nvSpPr>
          <p:cNvPr id="13" name="TextBox 12">
            <a:extLst>
              <a:ext uri="{FF2B5EF4-FFF2-40B4-BE49-F238E27FC236}">
                <a16:creationId xmlns:a16="http://schemas.microsoft.com/office/drawing/2014/main" id="{B63E6396-1DE3-16B0-8039-7F74ABAC4A69}"/>
              </a:ext>
            </a:extLst>
          </p:cNvPr>
          <p:cNvSpPr txBox="1"/>
          <p:nvPr/>
        </p:nvSpPr>
        <p:spPr>
          <a:xfrm>
            <a:off x="11734801" y="2933700"/>
            <a:ext cx="4450077" cy="369332"/>
          </a:xfrm>
          <a:prstGeom prst="rect">
            <a:avLst/>
          </a:prstGeom>
          <a:noFill/>
        </p:spPr>
        <p:txBody>
          <a:bodyPr wrap="square" rtlCol="0">
            <a:spAutoFit/>
          </a:bodyPr>
          <a:lstStyle/>
          <a:p>
            <a:endParaRPr lang="en-IN" dirty="0"/>
          </a:p>
        </p:txBody>
      </p:sp>
      <p:sp>
        <p:nvSpPr>
          <p:cNvPr id="14" name="TextBox 13">
            <a:extLst>
              <a:ext uri="{FF2B5EF4-FFF2-40B4-BE49-F238E27FC236}">
                <a16:creationId xmlns:a16="http://schemas.microsoft.com/office/drawing/2014/main" id="{75195E5E-BB9F-EC9F-93F4-0B72214D4525}"/>
              </a:ext>
            </a:extLst>
          </p:cNvPr>
          <p:cNvSpPr txBox="1"/>
          <p:nvPr/>
        </p:nvSpPr>
        <p:spPr>
          <a:xfrm>
            <a:off x="10668000" y="2117506"/>
            <a:ext cx="5919917" cy="6789551"/>
          </a:xfrm>
          <a:prstGeom prst="rect">
            <a:avLst/>
          </a:prstGeom>
          <a:noFill/>
        </p:spPr>
        <p:txBody>
          <a:bodyPr wrap="square" rtlCol="0">
            <a:spAutoFit/>
          </a:bodyPr>
          <a:lstStyle/>
          <a:p>
            <a:r>
              <a:rPr lang="en-IN" sz="2560" dirty="0">
                <a:solidFill>
                  <a:schemeClr val="bg1">
                    <a:lumMod val="95000"/>
                  </a:schemeClr>
                </a:solidFill>
                <a:latin typeface="Open Sans "/>
              </a:rPr>
              <a:t>The Revenue Strategy Dashboard focuses on </a:t>
            </a:r>
            <a:r>
              <a:rPr lang="en-IN" sz="2560" dirty="0" err="1">
                <a:solidFill>
                  <a:schemeClr val="bg1">
                    <a:lumMod val="95000"/>
                  </a:schemeClr>
                </a:solidFill>
                <a:latin typeface="Open Sans "/>
              </a:rPr>
              <a:t>analyzing</a:t>
            </a:r>
            <a:r>
              <a:rPr lang="en-IN" sz="2560" dirty="0">
                <a:solidFill>
                  <a:schemeClr val="bg1">
                    <a:lumMod val="95000"/>
                  </a:schemeClr>
                </a:solidFill>
                <a:latin typeface="Open Sans "/>
              </a:rPr>
              <a:t> total revenue performance, pricing efficiency, seasonal contribution, and geographic revenue distribution. This module enables hotel management to evaluate revenue drivers, understand pricing impact (ADR), and identify high-performing segments across seasons and cities.</a:t>
            </a:r>
          </a:p>
          <a:p>
            <a:endParaRPr lang="en-IN" sz="2560" b="1" dirty="0">
              <a:solidFill>
                <a:schemeClr val="bg1">
                  <a:lumMod val="95000"/>
                </a:schemeClr>
              </a:solidFill>
              <a:latin typeface="Open Sans "/>
            </a:endParaRPr>
          </a:p>
          <a:p>
            <a:r>
              <a:rPr lang="en-IN" sz="2560" dirty="0">
                <a:solidFill>
                  <a:schemeClr val="bg1">
                    <a:lumMod val="95000"/>
                  </a:schemeClr>
                </a:solidFill>
                <a:latin typeface="Open Sans "/>
              </a:rPr>
              <a:t>By integrating KPIs, trend analysis, seasonal comparison, and booking channel insights, the dashboard supports data-driven revenue optimization and strategic planning</a:t>
            </a:r>
            <a:r>
              <a:rPr lang="en-IN" sz="2560" b="1" dirty="0">
                <a:solidFill>
                  <a:schemeClr val="bg1">
                    <a:lumMod val="95000"/>
                  </a:schemeClr>
                </a:solidFill>
                <a:latin typeface="Open Sans "/>
              </a:rPr>
              <a:t>.</a:t>
            </a:r>
          </a:p>
          <a:p>
            <a:endParaRPr lang="en-IN" sz="2560" dirty="0">
              <a:solidFill>
                <a:schemeClr val="bg1">
                  <a:lumMod val="95000"/>
                </a:schemeClr>
              </a:solidFill>
              <a:latin typeface="Open Sans "/>
            </a:endParaRPr>
          </a:p>
        </p:txBody>
      </p:sp>
    </p:spTree>
    <p:extLst>
      <p:ext uri="{BB962C8B-B14F-4D97-AF65-F5344CB8AC3E}">
        <p14:creationId xmlns:p14="http://schemas.microsoft.com/office/powerpoint/2010/main" val="26430199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27181C15-64C9-D5CC-2018-A2B4B2885D02}"/>
            </a:ext>
          </a:extLst>
        </p:cNvPr>
        <p:cNvGrpSpPr/>
        <p:nvPr/>
      </p:nvGrpSpPr>
      <p:grpSpPr>
        <a:xfrm>
          <a:off x="0" y="0"/>
          <a:ext cx="0" cy="0"/>
          <a:chOff x="0" y="0"/>
          <a:chExt cx="0" cy="0"/>
        </a:xfrm>
      </p:grpSpPr>
      <p:sp>
        <p:nvSpPr>
          <p:cNvPr id="8" name="TextBox 8">
            <a:extLst>
              <a:ext uri="{FF2B5EF4-FFF2-40B4-BE49-F238E27FC236}">
                <a16:creationId xmlns:a16="http://schemas.microsoft.com/office/drawing/2014/main" id="{A90EBB62-148B-7212-F3A6-08D0E79E8ADF}"/>
              </a:ext>
            </a:extLst>
          </p:cNvPr>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094142"/>
                </a:solidFill>
                <a:latin typeface="Roboto"/>
                <a:ea typeface="Roboto"/>
                <a:cs typeface="Roboto"/>
                <a:sym typeface="Roboto"/>
              </a:rPr>
              <a:t>03</a:t>
            </a:r>
          </a:p>
        </p:txBody>
      </p:sp>
      <p:sp>
        <p:nvSpPr>
          <p:cNvPr id="9" name="TextBox 9">
            <a:extLst>
              <a:ext uri="{FF2B5EF4-FFF2-40B4-BE49-F238E27FC236}">
                <a16:creationId xmlns:a16="http://schemas.microsoft.com/office/drawing/2014/main" id="{5D3351B8-1461-D3B4-FC35-323C3EC76B0C}"/>
              </a:ext>
            </a:extLst>
          </p:cNvPr>
          <p:cNvSpPr txBox="1"/>
          <p:nvPr/>
        </p:nvSpPr>
        <p:spPr>
          <a:xfrm>
            <a:off x="228600" y="647700"/>
            <a:ext cx="6272630"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CONCLUSION</a:t>
            </a:r>
          </a:p>
        </p:txBody>
      </p:sp>
      <p:sp>
        <p:nvSpPr>
          <p:cNvPr id="16" name="TextBox 16">
            <a:extLst>
              <a:ext uri="{FF2B5EF4-FFF2-40B4-BE49-F238E27FC236}">
                <a16:creationId xmlns:a16="http://schemas.microsoft.com/office/drawing/2014/main" id="{A9F139C4-D3D3-7922-B5FB-7801499B68E4}"/>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4C8D531-23D2-6995-559E-F1E4F02875C1}"/>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5" name="TextBox 4">
            <a:extLst>
              <a:ext uri="{FF2B5EF4-FFF2-40B4-BE49-F238E27FC236}">
                <a16:creationId xmlns:a16="http://schemas.microsoft.com/office/drawing/2014/main" id="{72BBCD33-2B1F-8379-ECB9-A121DE28CC55}"/>
              </a:ext>
            </a:extLst>
          </p:cNvPr>
          <p:cNvSpPr txBox="1"/>
          <p:nvPr/>
        </p:nvSpPr>
        <p:spPr>
          <a:xfrm>
            <a:off x="1066800" y="1755349"/>
            <a:ext cx="15659100" cy="2554545"/>
          </a:xfrm>
          <a:prstGeom prst="rect">
            <a:avLst/>
          </a:prstGeom>
          <a:noFill/>
        </p:spPr>
        <p:txBody>
          <a:bodyPr wrap="square" rtlCol="0">
            <a:spAutoFit/>
          </a:bodyPr>
          <a:lstStyle/>
          <a:p>
            <a:r>
              <a:rPr lang="en-US" sz="3200" dirty="0">
                <a:solidFill>
                  <a:schemeClr val="bg1">
                    <a:lumMod val="95000"/>
                  </a:schemeClr>
                </a:solidFill>
                <a:latin typeface="Open Sans "/>
              </a:rPr>
              <a:t>In conclusion, this project demonstrates how data analytics and Power BI can transform raw hotel booking data into meaningful business insights. By analyzing KPIs like ADR, RevPAR, and occupancy rate, the dashboard helps management optimize pricing strategies, reduce revenue loss from cancellations, and improve overall performance.</a:t>
            </a:r>
          </a:p>
        </p:txBody>
      </p:sp>
      <p:sp>
        <p:nvSpPr>
          <p:cNvPr id="11" name="TextBox 10">
            <a:extLst>
              <a:ext uri="{FF2B5EF4-FFF2-40B4-BE49-F238E27FC236}">
                <a16:creationId xmlns:a16="http://schemas.microsoft.com/office/drawing/2014/main" id="{A65F8CB3-766E-5D6C-A035-B94D1139E781}"/>
              </a:ext>
            </a:extLst>
          </p:cNvPr>
          <p:cNvSpPr txBox="1"/>
          <p:nvPr/>
        </p:nvSpPr>
        <p:spPr>
          <a:xfrm>
            <a:off x="457200" y="4583668"/>
            <a:ext cx="10744200" cy="1007199"/>
          </a:xfrm>
          <a:prstGeom prst="rect">
            <a:avLst/>
          </a:prstGeom>
          <a:noFill/>
        </p:spPr>
        <p:txBody>
          <a:bodyPr wrap="square">
            <a:spAutoFit/>
          </a:bodyPr>
          <a:lstStyle/>
          <a:p>
            <a:pPr algn="ctr">
              <a:lnSpc>
                <a:spcPts val="7700"/>
              </a:lnSpc>
            </a:pPr>
            <a:r>
              <a:rPr lang="en-US" sz="5500" b="1" dirty="0">
                <a:solidFill>
                  <a:srgbClr val="FBB111"/>
                </a:solidFill>
                <a:latin typeface="Montserrat Bold"/>
                <a:ea typeface="Montserrat Bold"/>
                <a:cs typeface="Montserrat Bold"/>
                <a:sym typeface="Montserrat Bold"/>
              </a:rPr>
              <a:t>FUTURE ENCHANCEMENTS</a:t>
            </a:r>
          </a:p>
        </p:txBody>
      </p:sp>
      <p:sp>
        <p:nvSpPr>
          <p:cNvPr id="12" name="TextBox 11">
            <a:extLst>
              <a:ext uri="{FF2B5EF4-FFF2-40B4-BE49-F238E27FC236}">
                <a16:creationId xmlns:a16="http://schemas.microsoft.com/office/drawing/2014/main" id="{304D35B5-5F01-89D4-1CD0-BC2B511CB742}"/>
              </a:ext>
            </a:extLst>
          </p:cNvPr>
          <p:cNvSpPr txBox="1"/>
          <p:nvPr/>
        </p:nvSpPr>
        <p:spPr>
          <a:xfrm>
            <a:off x="1164284" y="5864641"/>
            <a:ext cx="15464131" cy="3816429"/>
          </a:xfrm>
          <a:prstGeom prst="rect">
            <a:avLst/>
          </a:prstGeom>
          <a:noFill/>
        </p:spPr>
        <p:txBody>
          <a:bodyPr wrap="square" rtlCol="0">
            <a:spAutoFit/>
          </a:bodyPr>
          <a:lstStyle/>
          <a:p>
            <a:pPr marL="457200" indent="-457200">
              <a:buFont typeface="Arial" panose="020B0604020202020204" pitchFamily="34" charset="0"/>
              <a:buChar char="•"/>
            </a:pPr>
            <a:r>
              <a:rPr lang="en-US" sz="3200" dirty="0">
                <a:solidFill>
                  <a:schemeClr val="bg1">
                    <a:lumMod val="95000"/>
                  </a:schemeClr>
                </a:solidFill>
                <a:latin typeface="Open Sans "/>
              </a:rPr>
              <a:t>Implement AI-based revenue and occupancy forecasting</a:t>
            </a:r>
          </a:p>
          <a:p>
            <a:pPr marL="457200" indent="-457200">
              <a:buFont typeface="Arial" panose="020B0604020202020204" pitchFamily="34" charset="0"/>
              <a:buChar char="•"/>
            </a:pPr>
            <a:r>
              <a:rPr lang="en-US" sz="3200" dirty="0">
                <a:solidFill>
                  <a:schemeClr val="bg1">
                    <a:lumMod val="95000"/>
                  </a:schemeClr>
                </a:solidFill>
                <a:latin typeface="Open Sans "/>
              </a:rPr>
              <a:t>Develop dynamic pricing recommendation system</a:t>
            </a:r>
          </a:p>
          <a:p>
            <a:pPr marL="457200" indent="-457200">
              <a:buFont typeface="Arial" panose="020B0604020202020204" pitchFamily="34" charset="0"/>
              <a:buChar char="•"/>
            </a:pPr>
            <a:r>
              <a:rPr lang="en-US" sz="3200" dirty="0">
                <a:solidFill>
                  <a:schemeClr val="bg1">
                    <a:lumMod val="95000"/>
                  </a:schemeClr>
                </a:solidFill>
                <a:latin typeface="Open Sans "/>
              </a:rPr>
              <a:t>Integrate real-time booking data from live systems</a:t>
            </a:r>
          </a:p>
          <a:p>
            <a:pPr marL="457200" indent="-457200">
              <a:buFont typeface="Arial" panose="020B0604020202020204" pitchFamily="34" charset="0"/>
              <a:buChar char="•"/>
            </a:pPr>
            <a:r>
              <a:rPr lang="en-US" sz="3200" dirty="0">
                <a:solidFill>
                  <a:schemeClr val="bg1">
                    <a:lumMod val="95000"/>
                  </a:schemeClr>
                </a:solidFill>
                <a:latin typeface="Open Sans "/>
              </a:rPr>
              <a:t>Add advanced customer segmentation and loyalty analysis</a:t>
            </a:r>
          </a:p>
          <a:p>
            <a:pPr marL="457200" indent="-457200">
              <a:buFont typeface="Arial" panose="020B0604020202020204" pitchFamily="34" charset="0"/>
              <a:buChar char="•"/>
            </a:pPr>
            <a:r>
              <a:rPr lang="en-US" sz="3200" dirty="0">
                <a:solidFill>
                  <a:schemeClr val="bg1">
                    <a:lumMod val="95000"/>
                  </a:schemeClr>
                </a:solidFill>
                <a:latin typeface="Open Sans "/>
              </a:rPr>
              <a:t>Deploy mobile-friendly dashboard for management access</a:t>
            </a:r>
          </a:p>
          <a:p>
            <a:pPr marL="457200" indent="-457200">
              <a:buFont typeface="Arial" panose="020B0604020202020204" pitchFamily="34" charset="0"/>
              <a:buChar char="•"/>
            </a:pPr>
            <a:r>
              <a:rPr lang="en-US" sz="3200" dirty="0">
                <a:solidFill>
                  <a:schemeClr val="bg1">
                    <a:lumMod val="95000"/>
                  </a:schemeClr>
                </a:solidFill>
                <a:latin typeface="Open Sans "/>
              </a:rPr>
              <a:t>Introduce automated alerts for revenue and cancellation trends</a:t>
            </a:r>
          </a:p>
          <a:p>
            <a:pPr marL="457200" indent="-457200">
              <a:buFont typeface="Arial" panose="020B0604020202020204" pitchFamily="34" charset="0"/>
              <a:buChar char="•"/>
            </a:pPr>
            <a:r>
              <a:rPr lang="en-US" sz="3200" dirty="0">
                <a:solidFill>
                  <a:schemeClr val="bg1">
                    <a:lumMod val="95000"/>
                  </a:schemeClr>
                </a:solidFill>
                <a:latin typeface="Open Sans "/>
              </a:rPr>
              <a:t>Integrate cloud storage for scalable data management</a:t>
            </a:r>
          </a:p>
          <a:p>
            <a:endParaRPr lang="en-IN" dirty="0">
              <a:solidFill>
                <a:schemeClr val="bg1">
                  <a:lumMod val="95000"/>
                </a:schemeClr>
              </a:solidFill>
              <a:latin typeface="Open Sans "/>
            </a:endParaRPr>
          </a:p>
        </p:txBody>
      </p:sp>
    </p:spTree>
    <p:extLst>
      <p:ext uri="{BB962C8B-B14F-4D97-AF65-F5344CB8AC3E}">
        <p14:creationId xmlns:p14="http://schemas.microsoft.com/office/powerpoint/2010/main" val="17593913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4FBB29F4-8630-B1C3-07F4-8B49AFACEFFD}"/>
            </a:ext>
          </a:extLst>
        </p:cNvPr>
        <p:cNvGrpSpPr/>
        <p:nvPr/>
      </p:nvGrpSpPr>
      <p:grpSpPr>
        <a:xfrm>
          <a:off x="0" y="0"/>
          <a:ext cx="0" cy="0"/>
          <a:chOff x="0" y="0"/>
          <a:chExt cx="0" cy="0"/>
        </a:xfrm>
      </p:grpSpPr>
      <p:sp>
        <p:nvSpPr>
          <p:cNvPr id="8" name="TextBox 8">
            <a:extLst>
              <a:ext uri="{FF2B5EF4-FFF2-40B4-BE49-F238E27FC236}">
                <a16:creationId xmlns:a16="http://schemas.microsoft.com/office/drawing/2014/main" id="{77907017-2358-9E07-C379-D66E95F119DE}"/>
              </a:ext>
            </a:extLst>
          </p:cNvPr>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094142"/>
                </a:solidFill>
                <a:latin typeface="Roboto"/>
                <a:ea typeface="Roboto"/>
                <a:cs typeface="Roboto"/>
                <a:sym typeface="Roboto"/>
              </a:rPr>
              <a:t>03</a:t>
            </a:r>
          </a:p>
        </p:txBody>
      </p:sp>
      <p:sp>
        <p:nvSpPr>
          <p:cNvPr id="9" name="TextBox 9">
            <a:extLst>
              <a:ext uri="{FF2B5EF4-FFF2-40B4-BE49-F238E27FC236}">
                <a16:creationId xmlns:a16="http://schemas.microsoft.com/office/drawing/2014/main" id="{85473A3F-64A8-6ECD-43AD-CEBB8D7B0143}"/>
              </a:ext>
            </a:extLst>
          </p:cNvPr>
          <p:cNvSpPr txBox="1"/>
          <p:nvPr/>
        </p:nvSpPr>
        <p:spPr>
          <a:xfrm>
            <a:off x="4119269" y="3729994"/>
            <a:ext cx="10049461" cy="1104982"/>
          </a:xfrm>
          <a:prstGeom prst="rect">
            <a:avLst/>
          </a:prstGeom>
        </p:spPr>
        <p:txBody>
          <a:bodyPr wrap="square" lIns="0" tIns="0" rIns="0" bIns="0" rtlCol="0" anchor="t">
            <a:spAutoFit/>
          </a:bodyPr>
          <a:lstStyle/>
          <a:p>
            <a:pPr algn="ctr">
              <a:lnSpc>
                <a:spcPts val="7700"/>
              </a:lnSpc>
            </a:pPr>
            <a:r>
              <a:rPr lang="en-US" sz="11500" b="1" dirty="0">
                <a:solidFill>
                  <a:srgbClr val="FBB111"/>
                </a:solidFill>
                <a:latin typeface="Montserrat Bold"/>
                <a:ea typeface="Montserrat Bold"/>
                <a:cs typeface="Montserrat Bold"/>
                <a:sym typeface="Montserrat Bold"/>
              </a:rPr>
              <a:t>THANK YOU</a:t>
            </a:r>
          </a:p>
        </p:txBody>
      </p:sp>
      <p:sp>
        <p:nvSpPr>
          <p:cNvPr id="16" name="TextBox 16">
            <a:extLst>
              <a:ext uri="{FF2B5EF4-FFF2-40B4-BE49-F238E27FC236}">
                <a16:creationId xmlns:a16="http://schemas.microsoft.com/office/drawing/2014/main" id="{0EE4B49D-66E2-B5AF-3DDE-1C6B292730AF}"/>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DB948C4-0AE9-F6B0-C11E-835B27E38DE0}"/>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Tree>
    <p:extLst>
      <p:ext uri="{BB962C8B-B14F-4D97-AF65-F5344CB8AC3E}">
        <p14:creationId xmlns:p14="http://schemas.microsoft.com/office/powerpoint/2010/main" val="2280771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7407207" cy="10287000"/>
            <a:chOff x="0" y="0"/>
            <a:chExt cx="9876276" cy="13716000"/>
          </a:xfrm>
        </p:grpSpPr>
        <p:pic>
          <p:nvPicPr>
            <p:cNvPr id="3" name="Picture 3"/>
            <p:cNvPicPr>
              <a:picLocks noChangeAspect="1"/>
            </p:cNvPicPr>
            <p:nvPr/>
          </p:nvPicPr>
          <p:blipFill>
            <a:blip r:embed="rId2">
              <a:alphaModFix amt="44999"/>
            </a:blip>
            <a:srcRect l="13997" r="13997"/>
            <a:stretch>
              <a:fillRect/>
            </a:stretch>
          </p:blipFill>
          <p:spPr>
            <a:xfrm>
              <a:off x="0" y="0"/>
              <a:ext cx="9876276" cy="13716000"/>
            </a:xfrm>
            <a:prstGeom prst="rect">
              <a:avLst/>
            </a:prstGeom>
          </p:spPr>
        </p:pic>
      </p:grpSp>
      <p:grpSp>
        <p:nvGrpSpPr>
          <p:cNvPr id="6" name="Group 6"/>
          <p:cNvGrpSpPr/>
          <p:nvPr/>
        </p:nvGrpSpPr>
        <p:grpSpPr>
          <a:xfrm>
            <a:off x="7407207" y="0"/>
            <a:ext cx="10880793" cy="10287000"/>
            <a:chOff x="0" y="0"/>
            <a:chExt cx="2865723" cy="2709333"/>
          </a:xfrm>
        </p:grpSpPr>
        <p:sp>
          <p:nvSpPr>
            <p:cNvPr id="7" name="Freeform 7"/>
            <p:cNvSpPr/>
            <p:nvPr/>
          </p:nvSpPr>
          <p:spPr>
            <a:xfrm>
              <a:off x="0" y="0"/>
              <a:ext cx="2865723" cy="2709333"/>
            </a:xfrm>
            <a:custGeom>
              <a:avLst/>
              <a:gdLst/>
              <a:ahLst/>
              <a:cxnLst/>
              <a:rect l="l" t="t" r="r" b="b"/>
              <a:pathLst>
                <a:path w="2865723" h="2709333">
                  <a:moveTo>
                    <a:pt x="0" y="0"/>
                  </a:moveTo>
                  <a:lnTo>
                    <a:pt x="2865723" y="0"/>
                  </a:lnTo>
                  <a:lnTo>
                    <a:pt x="2865723" y="2709333"/>
                  </a:lnTo>
                  <a:lnTo>
                    <a:pt x="0" y="2709333"/>
                  </a:lnTo>
                  <a:close/>
                </a:path>
              </a:pathLst>
            </a:custGeom>
            <a:solidFill>
              <a:srgbClr val="265959"/>
            </a:solidFill>
          </p:spPr>
          <p:txBody>
            <a:bodyPr/>
            <a:lstStyle/>
            <a:p>
              <a:endParaRPr lang="en-IN" dirty="0"/>
            </a:p>
          </p:txBody>
        </p:sp>
        <p:sp>
          <p:nvSpPr>
            <p:cNvPr id="8" name="TextBox 8"/>
            <p:cNvSpPr txBox="1"/>
            <p:nvPr/>
          </p:nvSpPr>
          <p:spPr>
            <a:xfrm>
              <a:off x="0" y="-9525"/>
              <a:ext cx="2865723" cy="2718858"/>
            </a:xfrm>
            <a:prstGeom prst="rect">
              <a:avLst/>
            </a:prstGeom>
          </p:spPr>
          <p:txBody>
            <a:bodyPr lIns="50800" tIns="50800" rIns="50800" bIns="50800" rtlCol="0" anchor="ctr"/>
            <a:lstStyle/>
            <a:p>
              <a:pPr algn="ctr">
                <a:lnSpc>
                  <a:spcPts val="1874"/>
                </a:lnSpc>
              </a:pPr>
              <a:endParaRPr/>
            </a:p>
          </p:txBody>
        </p:sp>
      </p:grpSp>
      <p:sp>
        <p:nvSpPr>
          <p:cNvPr id="9" name="AutoShape 9"/>
          <p:cNvSpPr/>
          <p:nvPr/>
        </p:nvSpPr>
        <p:spPr>
          <a:xfrm flipV="1">
            <a:off x="7407207" y="2245862"/>
            <a:ext cx="0" cy="0"/>
          </a:xfrm>
          <a:prstGeom prst="line">
            <a:avLst/>
          </a:prstGeom>
          <a:ln w="38100" cap="flat">
            <a:solidFill>
              <a:srgbClr val="FFFFFF"/>
            </a:solidFill>
            <a:prstDash val="solid"/>
            <a:headEnd type="none" w="sm" len="sm"/>
            <a:tailEnd type="none" w="sm" len="sm"/>
          </a:ln>
        </p:spPr>
      </p:sp>
      <p:sp>
        <p:nvSpPr>
          <p:cNvPr id="10" name="TextBox 10"/>
          <p:cNvSpPr txBox="1"/>
          <p:nvPr/>
        </p:nvSpPr>
        <p:spPr>
          <a:xfrm>
            <a:off x="8050752" y="3292603"/>
            <a:ext cx="9208548" cy="5713295"/>
          </a:xfrm>
          <a:prstGeom prst="rect">
            <a:avLst/>
          </a:prstGeom>
        </p:spPr>
        <p:txBody>
          <a:bodyPr lIns="0" tIns="0" rIns="0" bIns="0" rtlCol="0" anchor="t">
            <a:spAutoFit/>
          </a:bodyPr>
          <a:lstStyle/>
          <a:p>
            <a:pPr algn="l">
              <a:lnSpc>
                <a:spcPts val="3226"/>
              </a:lnSpc>
            </a:pPr>
            <a:r>
              <a:rPr lang="en-US" sz="2400" dirty="0">
                <a:solidFill>
                  <a:srgbClr val="E6E6E6"/>
                </a:solidFill>
                <a:latin typeface="Open Sans"/>
                <a:ea typeface="Open Sans"/>
                <a:cs typeface="Open Sans"/>
                <a:sym typeface="Open Sans"/>
              </a:rPr>
              <a:t>Hotels generate large volumes of booking, customer, and room data across multiple branches and channels.</a:t>
            </a:r>
          </a:p>
          <a:p>
            <a:pPr algn="l">
              <a:lnSpc>
                <a:spcPts val="3226"/>
              </a:lnSpc>
            </a:pPr>
            <a:r>
              <a:rPr lang="en-US" sz="2400" dirty="0">
                <a:solidFill>
                  <a:srgbClr val="E6E6E6"/>
                </a:solidFill>
                <a:latin typeface="Open Sans"/>
                <a:ea typeface="Open Sans"/>
                <a:cs typeface="Open Sans"/>
                <a:sym typeface="Open Sans"/>
              </a:rPr>
              <a:t> However, without a structured analytical system, management struggles to monitor occupancy rates, ADR, RevPAR, guest segmentation, cancellation trends, and seasonal performance effectively.</a:t>
            </a:r>
          </a:p>
          <a:p>
            <a:pPr algn="l">
              <a:lnSpc>
                <a:spcPts val="3226"/>
              </a:lnSpc>
            </a:pPr>
            <a:endParaRPr lang="en-US" sz="2400" dirty="0">
              <a:solidFill>
                <a:srgbClr val="E6E6E6"/>
              </a:solidFill>
              <a:latin typeface="Open Sans"/>
              <a:ea typeface="Open Sans"/>
              <a:cs typeface="Open Sans"/>
              <a:sym typeface="Open Sans"/>
            </a:endParaRPr>
          </a:p>
          <a:p>
            <a:pPr algn="l">
              <a:lnSpc>
                <a:spcPts val="3226"/>
              </a:lnSpc>
            </a:pPr>
            <a:r>
              <a:rPr lang="en-US" sz="2400" dirty="0">
                <a:solidFill>
                  <a:srgbClr val="E6E6E6"/>
                </a:solidFill>
                <a:latin typeface="Open Sans"/>
                <a:ea typeface="Open Sans"/>
                <a:cs typeface="Open Sans"/>
                <a:sym typeface="Open Sans"/>
              </a:rPr>
              <a:t>This project, AI-Driven Revenue Analysis for Hotels, aims to build an interactive Power BI dashboard that integrates booking, customer, and room data to analyze revenue performance, forecast occupancy, evaluate cancellation impact, and support strategic pricing and upselling decisions.</a:t>
            </a:r>
          </a:p>
          <a:p>
            <a:pPr algn="l">
              <a:lnSpc>
                <a:spcPts val="3226"/>
              </a:lnSpc>
            </a:pPr>
            <a:endParaRPr lang="en-US" sz="2400" dirty="0">
              <a:solidFill>
                <a:srgbClr val="E6E6E6"/>
              </a:solidFill>
              <a:latin typeface="Open Sans"/>
              <a:ea typeface="Open Sans"/>
              <a:cs typeface="Open Sans"/>
              <a:sym typeface="Open Sans"/>
            </a:endParaRPr>
          </a:p>
          <a:p>
            <a:pPr algn="l">
              <a:lnSpc>
                <a:spcPts val="3226"/>
              </a:lnSpc>
            </a:pPr>
            <a:endParaRPr lang="en-US" sz="2137" dirty="0">
              <a:solidFill>
                <a:srgbClr val="E6E6E6"/>
              </a:solidFill>
              <a:latin typeface="Open Sans"/>
              <a:ea typeface="Open Sans"/>
              <a:cs typeface="Open Sans"/>
              <a:sym typeface="Open Sans"/>
            </a:endParaRPr>
          </a:p>
        </p:txBody>
      </p:sp>
      <p:sp>
        <p:nvSpPr>
          <p:cNvPr id="11" name="TextBox 11"/>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dirty="0">
                <a:solidFill>
                  <a:srgbClr val="FAFAFA"/>
                </a:solidFill>
                <a:latin typeface="Roboto"/>
                <a:ea typeface="Roboto"/>
                <a:cs typeface="Roboto"/>
                <a:sym typeface="Roboto"/>
              </a:rPr>
              <a:t>02</a:t>
            </a:r>
          </a:p>
        </p:txBody>
      </p:sp>
      <p:sp>
        <p:nvSpPr>
          <p:cNvPr id="12" name="TextBox 12"/>
          <p:cNvSpPr txBox="1"/>
          <p:nvPr/>
        </p:nvSpPr>
        <p:spPr>
          <a:xfrm>
            <a:off x="9397494" y="955390"/>
            <a:ext cx="8040465" cy="755159"/>
          </a:xfrm>
          <a:prstGeom prst="rect">
            <a:avLst/>
          </a:prstGeom>
        </p:spPr>
        <p:txBody>
          <a:bodyPr lIns="0" tIns="0" rIns="0" bIns="0" rtlCol="0" anchor="t">
            <a:spAutoFit/>
          </a:bodyPr>
          <a:lstStyle/>
          <a:p>
            <a:pPr algn="r">
              <a:lnSpc>
                <a:spcPts val="6144"/>
              </a:lnSpc>
              <a:spcBef>
                <a:spcPct val="0"/>
              </a:spcBef>
            </a:pPr>
            <a:r>
              <a:rPr lang="en-US" sz="4800" b="1" spc="-261" dirty="0">
                <a:solidFill>
                  <a:srgbClr val="FFC000"/>
                </a:solidFill>
                <a:latin typeface="Montserrat Bold"/>
                <a:ea typeface="Montserrat Bold"/>
                <a:cs typeface="Montserrat Bold"/>
                <a:sym typeface="Montserrat Bold"/>
              </a:rPr>
              <a:t>PROJECT STATEMENT</a:t>
            </a:r>
          </a:p>
        </p:txBody>
      </p:sp>
      <p:sp>
        <p:nvSpPr>
          <p:cNvPr id="13" name="AutoShape 13"/>
          <p:cNvSpPr/>
          <p:nvPr/>
        </p:nvSpPr>
        <p:spPr>
          <a:xfrm>
            <a:off x="7407207" y="2188712"/>
            <a:ext cx="10880793" cy="0"/>
          </a:xfrm>
          <a:prstGeom prst="line">
            <a:avLst/>
          </a:prstGeom>
          <a:ln w="57150" cap="flat">
            <a:solidFill>
              <a:srgbClr val="FFFFFF"/>
            </a:solidFill>
            <a:prstDash val="solid"/>
            <a:headEnd type="none" w="sm" len="sm"/>
            <a:tailEnd type="none" w="sm" len="sm"/>
          </a:ln>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p:cNvGrpSpPr/>
        <p:nvPr/>
      </p:nvGrpSpPr>
      <p:grpSpPr>
        <a:xfrm>
          <a:off x="0" y="0"/>
          <a:ext cx="0" cy="0"/>
          <a:chOff x="0" y="0"/>
          <a:chExt cx="0" cy="0"/>
        </a:xfrm>
      </p:grpSpPr>
      <p:grpSp>
        <p:nvGrpSpPr>
          <p:cNvPr id="2" name="Group 2"/>
          <p:cNvGrpSpPr/>
          <p:nvPr/>
        </p:nvGrpSpPr>
        <p:grpSpPr>
          <a:xfrm>
            <a:off x="457200" y="0"/>
            <a:ext cx="178308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sp>
        <p:sp>
          <p:nvSpPr>
            <p:cNvPr id="4" name="TextBox 4"/>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grpSp>
        <p:nvGrpSpPr>
          <p:cNvPr id="5" name="Group 5"/>
          <p:cNvGrpSpPr/>
          <p:nvPr/>
        </p:nvGrpSpPr>
        <p:grpSpPr>
          <a:xfrm>
            <a:off x="1028700" y="2600664"/>
            <a:ext cx="1159193" cy="1204118"/>
            <a:chOff x="0" y="0"/>
            <a:chExt cx="305302" cy="317134"/>
          </a:xfrm>
        </p:grpSpPr>
        <p:sp>
          <p:nvSpPr>
            <p:cNvPr id="6" name="Freeform 6"/>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7" name="TextBox 7"/>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1</a:t>
              </a:r>
            </a:p>
          </p:txBody>
        </p:sp>
      </p:grpSp>
      <p:sp>
        <p:nvSpPr>
          <p:cNvPr id="8" name="TextBox 8"/>
          <p:cNvSpPr txBox="1"/>
          <p:nvPr/>
        </p:nvSpPr>
        <p:spPr>
          <a:xfrm>
            <a:off x="17259300" y="9210675"/>
            <a:ext cx="357317" cy="262380"/>
          </a:xfrm>
          <a:prstGeom prst="rect">
            <a:avLst/>
          </a:prstGeom>
        </p:spPr>
        <p:txBody>
          <a:bodyPr lIns="0" tIns="0" rIns="0" bIns="0" rtlCol="0" anchor="t">
            <a:spAutoFit/>
          </a:bodyPr>
          <a:lstStyle/>
          <a:p>
            <a:pPr marL="0" lvl="1" indent="0" algn="l">
              <a:lnSpc>
                <a:spcPts val="2216"/>
              </a:lnSpc>
              <a:spcBef>
                <a:spcPct val="0"/>
              </a:spcBef>
            </a:pPr>
            <a:r>
              <a:rPr lang="en-US" sz="1583" dirty="0">
                <a:solidFill>
                  <a:schemeClr val="bg1"/>
                </a:solidFill>
                <a:latin typeface="Roboto"/>
                <a:ea typeface="Roboto"/>
                <a:cs typeface="Roboto"/>
                <a:sym typeface="Roboto"/>
              </a:rPr>
              <a:t>03</a:t>
            </a:r>
          </a:p>
        </p:txBody>
      </p:sp>
      <p:sp>
        <p:nvSpPr>
          <p:cNvPr id="9" name="TextBox 9"/>
          <p:cNvSpPr txBox="1"/>
          <p:nvPr/>
        </p:nvSpPr>
        <p:spPr>
          <a:xfrm>
            <a:off x="987192" y="889987"/>
            <a:ext cx="5261208"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OBJECTIVES</a:t>
            </a:r>
          </a:p>
        </p:txBody>
      </p:sp>
      <p:grpSp>
        <p:nvGrpSpPr>
          <p:cNvPr id="10" name="Group 10"/>
          <p:cNvGrpSpPr/>
          <p:nvPr/>
        </p:nvGrpSpPr>
        <p:grpSpPr>
          <a:xfrm>
            <a:off x="1028700" y="4846691"/>
            <a:ext cx="1159193" cy="1204118"/>
            <a:chOff x="0" y="0"/>
            <a:chExt cx="305302" cy="317134"/>
          </a:xfrm>
        </p:grpSpPr>
        <p:sp>
          <p:nvSpPr>
            <p:cNvPr id="11" name="Freeform 11"/>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12" name="TextBox 12"/>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2</a:t>
              </a:r>
            </a:p>
          </p:txBody>
        </p:sp>
      </p:grpSp>
      <p:grpSp>
        <p:nvGrpSpPr>
          <p:cNvPr id="13" name="Group 13"/>
          <p:cNvGrpSpPr/>
          <p:nvPr/>
        </p:nvGrpSpPr>
        <p:grpSpPr>
          <a:xfrm>
            <a:off x="1028700" y="6981762"/>
            <a:ext cx="1159193" cy="1204118"/>
            <a:chOff x="0" y="0"/>
            <a:chExt cx="305302" cy="317134"/>
          </a:xfrm>
        </p:grpSpPr>
        <p:sp>
          <p:nvSpPr>
            <p:cNvPr id="14" name="Freeform 14"/>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15" name="TextBox 15"/>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3</a:t>
              </a:r>
            </a:p>
          </p:txBody>
        </p:sp>
      </p:grpSp>
      <p:sp>
        <p:nvSpPr>
          <p:cNvPr id="16" name="TextBox 16"/>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17" name="TextBox 17"/>
          <p:cNvSpPr txBox="1"/>
          <p:nvPr/>
        </p:nvSpPr>
        <p:spPr>
          <a:xfrm>
            <a:off x="2426151" y="2694840"/>
            <a:ext cx="5849062" cy="1325473"/>
          </a:xfrm>
          <a:prstGeom prst="rect">
            <a:avLst/>
          </a:prstGeom>
        </p:spPr>
        <p:txBody>
          <a:bodyPr lIns="0" tIns="0" rIns="0" bIns="0" rtlCol="0" anchor="t">
            <a:spAutoFit/>
          </a:bodyPr>
          <a:lstStyle/>
          <a:p>
            <a:pPr algn="l">
              <a:lnSpc>
                <a:spcPts val="3585"/>
              </a:lnSpc>
            </a:pPr>
            <a:r>
              <a:rPr lang="en-US" sz="2560" dirty="0">
                <a:solidFill>
                  <a:srgbClr val="E6E6E6"/>
                </a:solidFill>
                <a:latin typeface="Open Sans"/>
                <a:ea typeface="Open Sans"/>
                <a:cs typeface="Open Sans"/>
                <a:sym typeface="Open Sans"/>
              </a:rPr>
              <a:t>Analyze overall </a:t>
            </a:r>
            <a:r>
              <a:rPr lang="en-US" sz="2560" b="1" dirty="0">
                <a:solidFill>
                  <a:srgbClr val="E6E6E6"/>
                </a:solidFill>
                <a:latin typeface="Open Sans Bold"/>
                <a:ea typeface="Open Sans Bold"/>
                <a:cs typeface="Open Sans Bold"/>
                <a:sym typeface="Open Sans Bold"/>
              </a:rPr>
              <a:t>hotel revenue performance</a:t>
            </a:r>
            <a:r>
              <a:rPr lang="en-US" sz="2560" dirty="0">
                <a:solidFill>
                  <a:srgbClr val="E6E6E6"/>
                </a:solidFill>
                <a:latin typeface="Open Sans"/>
                <a:ea typeface="Open Sans"/>
                <a:cs typeface="Open Sans"/>
                <a:sym typeface="Open Sans"/>
              </a:rPr>
              <a:t> using interactive Power BI visuals</a:t>
            </a:r>
          </a:p>
        </p:txBody>
      </p:sp>
      <p:sp>
        <p:nvSpPr>
          <p:cNvPr id="18" name="TextBox 18"/>
          <p:cNvSpPr txBox="1"/>
          <p:nvPr/>
        </p:nvSpPr>
        <p:spPr>
          <a:xfrm>
            <a:off x="2461724" y="5095875"/>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Monitor </a:t>
            </a:r>
            <a:r>
              <a:rPr lang="en-US" sz="2560" b="1">
                <a:solidFill>
                  <a:srgbClr val="E6E6E6"/>
                </a:solidFill>
                <a:latin typeface="Open Sans Bold"/>
                <a:ea typeface="Open Sans Bold"/>
                <a:cs typeface="Open Sans Bold"/>
                <a:sym typeface="Open Sans Bold"/>
              </a:rPr>
              <a:t>occupancy rate </a:t>
            </a:r>
            <a:r>
              <a:rPr lang="en-US" sz="2560">
                <a:solidFill>
                  <a:srgbClr val="E6E6E6"/>
                </a:solidFill>
                <a:latin typeface="Open Sans"/>
                <a:ea typeface="Open Sans"/>
                <a:cs typeface="Open Sans"/>
                <a:sym typeface="Open Sans"/>
              </a:rPr>
              <a:t>and</a:t>
            </a:r>
            <a:r>
              <a:rPr lang="en-US" sz="2560" b="1">
                <a:solidFill>
                  <a:srgbClr val="E6E6E6"/>
                </a:solidFill>
                <a:latin typeface="Open Sans Bold"/>
                <a:ea typeface="Open Sans Bold"/>
                <a:cs typeface="Open Sans Bold"/>
                <a:sym typeface="Open Sans Bold"/>
              </a:rPr>
              <a:t> room utilization</a:t>
            </a:r>
            <a:r>
              <a:rPr lang="en-US" sz="2560">
                <a:solidFill>
                  <a:srgbClr val="E6E6E6"/>
                </a:solidFill>
                <a:latin typeface="Open Sans"/>
                <a:ea typeface="Open Sans"/>
                <a:cs typeface="Open Sans"/>
                <a:sym typeface="Open Sans"/>
              </a:rPr>
              <a:t> </a:t>
            </a:r>
            <a:r>
              <a:rPr lang="en-US" sz="2560" b="1">
                <a:solidFill>
                  <a:srgbClr val="E6E6E6"/>
                </a:solidFill>
                <a:latin typeface="Open Sans Bold"/>
                <a:ea typeface="Open Sans Bold"/>
                <a:cs typeface="Open Sans Bold"/>
                <a:sym typeface="Open Sans Bold"/>
              </a:rPr>
              <a:t>efficiency</a:t>
            </a:r>
          </a:p>
        </p:txBody>
      </p:sp>
      <p:sp>
        <p:nvSpPr>
          <p:cNvPr id="19" name="TextBox 19"/>
          <p:cNvSpPr txBox="1"/>
          <p:nvPr/>
        </p:nvSpPr>
        <p:spPr>
          <a:xfrm>
            <a:off x="2461724" y="7121088"/>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Evaluate pricing performance through </a:t>
            </a:r>
            <a:r>
              <a:rPr lang="en-US" sz="2560" b="1">
                <a:solidFill>
                  <a:srgbClr val="E6E6E6"/>
                </a:solidFill>
                <a:latin typeface="Open Sans Bold"/>
                <a:ea typeface="Open Sans Bold"/>
                <a:cs typeface="Open Sans Bold"/>
                <a:sym typeface="Open Sans Bold"/>
              </a:rPr>
              <a:t>ADR </a:t>
            </a:r>
            <a:r>
              <a:rPr lang="en-US" sz="2560">
                <a:solidFill>
                  <a:srgbClr val="E6E6E6"/>
                </a:solidFill>
                <a:latin typeface="Open Sans"/>
                <a:ea typeface="Open Sans"/>
                <a:cs typeface="Open Sans"/>
                <a:sym typeface="Open Sans"/>
              </a:rPr>
              <a:t>and</a:t>
            </a:r>
            <a:r>
              <a:rPr lang="en-US" sz="2560" b="1">
                <a:solidFill>
                  <a:srgbClr val="E6E6E6"/>
                </a:solidFill>
                <a:latin typeface="Open Sans Bold"/>
                <a:ea typeface="Open Sans Bold"/>
                <a:cs typeface="Open Sans Bold"/>
                <a:sym typeface="Open Sans Bold"/>
              </a:rPr>
              <a:t> RevPAR</a:t>
            </a:r>
            <a:r>
              <a:rPr lang="en-US" sz="2560">
                <a:solidFill>
                  <a:srgbClr val="E6E6E6"/>
                </a:solidFill>
                <a:latin typeface="Open Sans"/>
                <a:ea typeface="Open Sans"/>
                <a:cs typeface="Open Sans"/>
                <a:sym typeface="Open Sans"/>
              </a:rPr>
              <a:t> analysis</a:t>
            </a:r>
          </a:p>
        </p:txBody>
      </p:sp>
      <p:grpSp>
        <p:nvGrpSpPr>
          <p:cNvPr id="20" name="Group 20"/>
          <p:cNvGrpSpPr/>
          <p:nvPr/>
        </p:nvGrpSpPr>
        <p:grpSpPr>
          <a:xfrm>
            <a:off x="9715015" y="2600664"/>
            <a:ext cx="1159192" cy="1204118"/>
            <a:chOff x="0" y="0"/>
            <a:chExt cx="305302" cy="317134"/>
          </a:xfrm>
        </p:grpSpPr>
        <p:sp>
          <p:nvSpPr>
            <p:cNvPr id="21" name="Freeform 21"/>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2" name="TextBox 22"/>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4</a:t>
              </a:r>
            </a:p>
          </p:txBody>
        </p:sp>
      </p:grpSp>
      <p:grpSp>
        <p:nvGrpSpPr>
          <p:cNvPr id="23" name="Group 23"/>
          <p:cNvGrpSpPr/>
          <p:nvPr/>
        </p:nvGrpSpPr>
        <p:grpSpPr>
          <a:xfrm>
            <a:off x="9715015" y="6981762"/>
            <a:ext cx="1159192" cy="1204118"/>
            <a:chOff x="0" y="0"/>
            <a:chExt cx="305302" cy="317134"/>
          </a:xfrm>
        </p:grpSpPr>
        <p:sp>
          <p:nvSpPr>
            <p:cNvPr id="24" name="Freeform 24"/>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5" name="TextBox 25"/>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6</a:t>
              </a:r>
            </a:p>
          </p:txBody>
        </p:sp>
      </p:grpSp>
      <p:grpSp>
        <p:nvGrpSpPr>
          <p:cNvPr id="26" name="Group 26"/>
          <p:cNvGrpSpPr/>
          <p:nvPr/>
        </p:nvGrpSpPr>
        <p:grpSpPr>
          <a:xfrm>
            <a:off x="9715015" y="4846691"/>
            <a:ext cx="1159192" cy="1204118"/>
            <a:chOff x="0" y="0"/>
            <a:chExt cx="305302" cy="317134"/>
          </a:xfrm>
        </p:grpSpPr>
        <p:sp>
          <p:nvSpPr>
            <p:cNvPr id="27" name="Freeform 27"/>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8" name="TextBox 28"/>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5</a:t>
              </a:r>
            </a:p>
          </p:txBody>
        </p:sp>
      </p:grpSp>
      <p:sp>
        <p:nvSpPr>
          <p:cNvPr id="29" name="TextBox 29"/>
          <p:cNvSpPr txBox="1"/>
          <p:nvPr/>
        </p:nvSpPr>
        <p:spPr>
          <a:xfrm>
            <a:off x="11112465" y="2739990"/>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Examine </a:t>
            </a:r>
            <a:r>
              <a:rPr lang="en-US" sz="2560" b="1">
                <a:solidFill>
                  <a:srgbClr val="E6E6E6"/>
                </a:solidFill>
                <a:latin typeface="Open Sans Bold"/>
                <a:ea typeface="Open Sans Bold"/>
                <a:cs typeface="Open Sans Bold"/>
                <a:sym typeface="Open Sans Bold"/>
              </a:rPr>
              <a:t>booking duration patterns</a:t>
            </a:r>
            <a:r>
              <a:rPr lang="en-US" sz="2560">
                <a:solidFill>
                  <a:srgbClr val="E6E6E6"/>
                </a:solidFill>
                <a:latin typeface="Open Sans"/>
                <a:ea typeface="Open Sans"/>
                <a:cs typeface="Open Sans"/>
                <a:sym typeface="Open Sans"/>
              </a:rPr>
              <a:t> and </a:t>
            </a:r>
            <a:r>
              <a:rPr lang="en-US" sz="2560" b="1">
                <a:solidFill>
                  <a:srgbClr val="E6E6E6"/>
                </a:solidFill>
                <a:latin typeface="Open Sans Bold"/>
                <a:ea typeface="Open Sans Bold"/>
                <a:cs typeface="Open Sans Bold"/>
                <a:sym typeface="Open Sans Bold"/>
              </a:rPr>
              <a:t>cancellation impact</a:t>
            </a:r>
          </a:p>
        </p:txBody>
      </p:sp>
      <p:sp>
        <p:nvSpPr>
          <p:cNvPr id="30" name="TextBox 30"/>
          <p:cNvSpPr txBox="1"/>
          <p:nvPr/>
        </p:nvSpPr>
        <p:spPr>
          <a:xfrm>
            <a:off x="11112465" y="5095875"/>
            <a:ext cx="5849062" cy="1325473"/>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Compare </a:t>
            </a:r>
            <a:r>
              <a:rPr lang="en-US" sz="2560" b="1">
                <a:solidFill>
                  <a:srgbClr val="E6E6E6"/>
                </a:solidFill>
                <a:latin typeface="Open Sans Bold"/>
                <a:ea typeface="Open Sans Bold"/>
                <a:cs typeface="Open Sans Bold"/>
                <a:sym typeface="Open Sans Bold"/>
              </a:rPr>
              <a:t>room category performance</a:t>
            </a:r>
            <a:r>
              <a:rPr lang="en-US" sz="2560">
                <a:solidFill>
                  <a:srgbClr val="E6E6E6"/>
                </a:solidFill>
                <a:latin typeface="Open Sans"/>
                <a:ea typeface="Open Sans"/>
                <a:cs typeface="Open Sans"/>
                <a:sym typeface="Open Sans"/>
              </a:rPr>
              <a:t> and</a:t>
            </a:r>
            <a:r>
              <a:rPr lang="en-US" sz="2560" b="1">
                <a:solidFill>
                  <a:srgbClr val="E6E6E6"/>
                </a:solidFill>
                <a:latin typeface="Open Sans Bold"/>
                <a:ea typeface="Open Sans Bold"/>
                <a:cs typeface="Open Sans Bold"/>
                <a:sym typeface="Open Sans Bold"/>
              </a:rPr>
              <a:t> regional base pricing trends</a:t>
            </a:r>
          </a:p>
        </p:txBody>
      </p:sp>
      <p:sp>
        <p:nvSpPr>
          <p:cNvPr id="31" name="TextBox 31"/>
          <p:cNvSpPr txBox="1"/>
          <p:nvPr/>
        </p:nvSpPr>
        <p:spPr>
          <a:xfrm>
            <a:off x="11112465" y="7121088"/>
            <a:ext cx="5849062" cy="1325473"/>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Support </a:t>
            </a:r>
            <a:r>
              <a:rPr lang="en-US" sz="2560" b="1">
                <a:solidFill>
                  <a:srgbClr val="E6E6E6"/>
                </a:solidFill>
                <a:latin typeface="Open Sans Bold"/>
                <a:ea typeface="Open Sans Bold"/>
                <a:cs typeface="Open Sans Bold"/>
                <a:sym typeface="Open Sans Bold"/>
              </a:rPr>
              <a:t>data-driven revenue optimization</a:t>
            </a:r>
            <a:r>
              <a:rPr lang="en-US" sz="2560">
                <a:solidFill>
                  <a:srgbClr val="E6E6E6"/>
                </a:solidFill>
                <a:latin typeface="Open Sans"/>
                <a:ea typeface="Open Sans"/>
                <a:cs typeface="Open Sans"/>
                <a:sym typeface="Open Sans"/>
              </a:rPr>
              <a:t> and </a:t>
            </a:r>
            <a:r>
              <a:rPr lang="en-US" sz="2560" b="1">
                <a:solidFill>
                  <a:srgbClr val="E6E6E6"/>
                </a:solidFill>
                <a:latin typeface="Open Sans Bold"/>
                <a:ea typeface="Open Sans Bold"/>
                <a:cs typeface="Open Sans Bold"/>
                <a:sym typeface="Open Sans Bold"/>
              </a:rPr>
              <a:t>strategic decision-making</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78C01AB-35CF-080B-5402-91B6A45C96C9}"/>
            </a:ext>
          </a:extLst>
        </p:cNvPr>
        <p:cNvGrpSpPr/>
        <p:nvPr/>
      </p:nvGrpSpPr>
      <p:grpSpPr>
        <a:xfrm>
          <a:off x="0" y="0"/>
          <a:ext cx="0" cy="0"/>
          <a:chOff x="0" y="0"/>
          <a:chExt cx="0" cy="0"/>
        </a:xfrm>
      </p:grpSpPr>
      <p:grpSp>
        <p:nvGrpSpPr>
          <p:cNvPr id="24" name="Group 23">
            <a:extLst>
              <a:ext uri="{FF2B5EF4-FFF2-40B4-BE49-F238E27FC236}">
                <a16:creationId xmlns:a16="http://schemas.microsoft.com/office/drawing/2014/main" id="{D0591F2C-67E5-F6C8-5A42-C8E2C6278BC4}"/>
              </a:ext>
            </a:extLst>
          </p:cNvPr>
          <p:cNvGrpSpPr/>
          <p:nvPr/>
        </p:nvGrpSpPr>
        <p:grpSpPr>
          <a:xfrm>
            <a:off x="13640357" y="12031"/>
            <a:ext cx="4789348" cy="10274969"/>
            <a:chOff x="13845355" y="-14348"/>
            <a:chExt cx="4520480" cy="10274969"/>
          </a:xfrm>
        </p:grpSpPr>
        <p:sp>
          <p:nvSpPr>
            <p:cNvPr id="6" name="Rectangle 5">
              <a:extLst>
                <a:ext uri="{FF2B5EF4-FFF2-40B4-BE49-F238E27FC236}">
                  <a16:creationId xmlns:a16="http://schemas.microsoft.com/office/drawing/2014/main" id="{2226380F-705C-9B26-833F-DB586004D461}"/>
                </a:ext>
              </a:extLst>
            </p:cNvPr>
            <p:cNvSpPr/>
            <p:nvPr/>
          </p:nvSpPr>
          <p:spPr>
            <a:xfrm>
              <a:off x="14019583" y="-14348"/>
              <a:ext cx="4278331" cy="10274969"/>
            </a:xfrm>
            <a:prstGeom prst="rect">
              <a:avLst/>
            </a:prstGeom>
            <a:solidFill>
              <a:srgbClr val="7CB8B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18" name="TextBox 17">
              <a:extLst>
                <a:ext uri="{FF2B5EF4-FFF2-40B4-BE49-F238E27FC236}">
                  <a16:creationId xmlns:a16="http://schemas.microsoft.com/office/drawing/2014/main" id="{B176277D-2B86-4398-F71D-38037A1C136E}"/>
                </a:ext>
              </a:extLst>
            </p:cNvPr>
            <p:cNvSpPr txBox="1"/>
            <p:nvPr/>
          </p:nvSpPr>
          <p:spPr>
            <a:xfrm flipH="1">
              <a:off x="13845355" y="1807042"/>
              <a:ext cx="4376958" cy="1567824"/>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M5</a:t>
              </a:r>
            </a:p>
          </p:txBody>
        </p:sp>
        <p:sp>
          <p:nvSpPr>
            <p:cNvPr id="56" name="TextBox 55">
              <a:extLst>
                <a:ext uri="{FF2B5EF4-FFF2-40B4-BE49-F238E27FC236}">
                  <a16:creationId xmlns:a16="http://schemas.microsoft.com/office/drawing/2014/main" id="{FF1A12F9-2217-29FC-DA96-36EA87B5ACB0}"/>
                </a:ext>
              </a:extLst>
            </p:cNvPr>
            <p:cNvSpPr txBox="1"/>
            <p:nvPr/>
          </p:nvSpPr>
          <p:spPr>
            <a:xfrm>
              <a:off x="14120980" y="5985020"/>
              <a:ext cx="4244855" cy="738664"/>
            </a:xfrm>
            <a:prstGeom prst="rect">
              <a:avLst/>
            </a:prstGeom>
            <a:noFill/>
          </p:spPr>
          <p:txBody>
            <a:bodyPr wrap="square" rtlCol="0">
              <a:spAutoFit/>
            </a:bodyPr>
            <a:lstStyle/>
            <a:p>
              <a:pPr algn="ctr"/>
              <a:endPar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25" name="Group 24">
            <a:extLst>
              <a:ext uri="{FF2B5EF4-FFF2-40B4-BE49-F238E27FC236}">
                <a16:creationId xmlns:a16="http://schemas.microsoft.com/office/drawing/2014/main" id="{69F38096-4A26-C52D-9DFD-C4B94EC1A732}"/>
              </a:ext>
            </a:extLst>
          </p:cNvPr>
          <p:cNvGrpSpPr/>
          <p:nvPr/>
        </p:nvGrpSpPr>
        <p:grpSpPr>
          <a:xfrm>
            <a:off x="10303633" y="0"/>
            <a:ext cx="4037169" cy="10272529"/>
            <a:chOff x="10613181" y="-14348"/>
            <a:chExt cx="4037169" cy="10272529"/>
          </a:xfrm>
        </p:grpSpPr>
        <p:sp>
          <p:nvSpPr>
            <p:cNvPr id="4" name="Rectangle 3">
              <a:extLst>
                <a:ext uri="{FF2B5EF4-FFF2-40B4-BE49-F238E27FC236}">
                  <a16:creationId xmlns:a16="http://schemas.microsoft.com/office/drawing/2014/main" id="{25C40D39-878A-1FC2-2DAC-749B54798928}"/>
                </a:ext>
              </a:extLst>
            </p:cNvPr>
            <p:cNvSpPr/>
            <p:nvPr/>
          </p:nvSpPr>
          <p:spPr>
            <a:xfrm>
              <a:off x="10691979" y="-14348"/>
              <a:ext cx="3496879" cy="10272529"/>
            </a:xfrm>
            <a:prstGeom prst="rect">
              <a:avLst/>
            </a:prstGeom>
            <a:solidFill>
              <a:srgbClr val="63A3A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17" name="TextBox 16">
              <a:extLst>
                <a:ext uri="{FF2B5EF4-FFF2-40B4-BE49-F238E27FC236}">
                  <a16:creationId xmlns:a16="http://schemas.microsoft.com/office/drawing/2014/main" id="{C2BFD40C-7AE9-A827-1CFD-CF8C530E8E59}"/>
                </a:ext>
              </a:extLst>
            </p:cNvPr>
            <p:cNvSpPr txBox="1"/>
            <p:nvPr/>
          </p:nvSpPr>
          <p:spPr>
            <a:xfrm>
              <a:off x="10613181" y="1755978"/>
              <a:ext cx="3449355" cy="1567452"/>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M4</a:t>
              </a:r>
            </a:p>
          </p:txBody>
        </p:sp>
        <p:sp>
          <p:nvSpPr>
            <p:cNvPr id="28" name="Isosceles Triangle 27">
              <a:extLst>
                <a:ext uri="{FF2B5EF4-FFF2-40B4-BE49-F238E27FC236}">
                  <a16:creationId xmlns:a16="http://schemas.microsoft.com/office/drawing/2014/main" id="{B235E09D-A9BB-3957-E069-89C140091D5A}"/>
                </a:ext>
              </a:extLst>
            </p:cNvPr>
            <p:cNvSpPr/>
            <p:nvPr/>
          </p:nvSpPr>
          <p:spPr>
            <a:xfrm rot="5400000">
              <a:off x="13752906" y="2331548"/>
              <a:ext cx="1345402" cy="449487"/>
            </a:xfrm>
            <a:prstGeom prst="triangle">
              <a:avLst/>
            </a:prstGeom>
            <a:solidFill>
              <a:srgbClr val="63A3A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3" name="TextBox 52">
              <a:extLst>
                <a:ext uri="{FF2B5EF4-FFF2-40B4-BE49-F238E27FC236}">
                  <a16:creationId xmlns:a16="http://schemas.microsoft.com/office/drawing/2014/main" id="{088B9C43-F9A9-E987-4A47-F4EAEE336B85}"/>
                </a:ext>
              </a:extLst>
            </p:cNvPr>
            <p:cNvSpPr txBox="1"/>
            <p:nvPr/>
          </p:nvSpPr>
          <p:spPr>
            <a:xfrm>
              <a:off x="10631056" y="4236429"/>
              <a:ext cx="3496879" cy="2548604"/>
            </a:xfrm>
            <a:prstGeom prst="rect">
              <a:avLst/>
            </a:prstGeom>
            <a:noFill/>
          </p:spPr>
          <p:txBody>
            <a:bodyPr wrap="square" rtlCol="0">
              <a:spAutoFit/>
            </a:bodyPr>
            <a:lstStyle/>
            <a:p>
              <a:pPr algn="ctr"/>
              <a:r>
                <a:rPr lang="en-IN" sz="3800" dirty="0">
                  <a:solidFill>
                    <a:schemeClr val="bg1"/>
                  </a:solidFill>
                  <a:latin typeface="Open Sans" panose="020B0606030504020204" pitchFamily="34" charset="0"/>
                  <a:ea typeface="Open Sans" panose="020B0606030504020204" pitchFamily="34" charset="0"/>
                  <a:cs typeface="Open Sans" panose="020B0606030504020204" pitchFamily="34" charset="0"/>
                </a:rPr>
                <a:t>FORECASTING</a:t>
              </a: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 AND </a:t>
              </a:r>
              <a:r>
                <a:rPr lang="en-IN" sz="3500" dirty="0">
                  <a:solidFill>
                    <a:schemeClr val="bg1"/>
                  </a:solidFill>
                  <a:latin typeface="Open Sans" panose="020B0606030504020204" pitchFamily="34" charset="0"/>
                  <a:ea typeface="Open Sans" panose="020B0606030504020204" pitchFamily="34" charset="0"/>
                  <a:cs typeface="Open Sans" panose="020B0606030504020204" pitchFamily="34" charset="0"/>
                </a:rPr>
                <a:t>CANCELLATION</a:t>
              </a: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 TRENDS</a:t>
              </a:r>
            </a:p>
          </p:txBody>
        </p:sp>
      </p:grpSp>
      <p:grpSp>
        <p:nvGrpSpPr>
          <p:cNvPr id="46" name="Group 45">
            <a:extLst>
              <a:ext uri="{FF2B5EF4-FFF2-40B4-BE49-F238E27FC236}">
                <a16:creationId xmlns:a16="http://schemas.microsoft.com/office/drawing/2014/main" id="{711384EE-4DAE-A3CF-70A3-24EA2D5F84F4}"/>
              </a:ext>
            </a:extLst>
          </p:cNvPr>
          <p:cNvGrpSpPr/>
          <p:nvPr/>
        </p:nvGrpSpPr>
        <p:grpSpPr>
          <a:xfrm>
            <a:off x="6812284" y="10026"/>
            <a:ext cx="3983636" cy="10262938"/>
            <a:chOff x="6772439" y="12032"/>
            <a:chExt cx="3983636" cy="10262938"/>
          </a:xfrm>
        </p:grpSpPr>
        <p:sp>
          <p:nvSpPr>
            <p:cNvPr id="5" name="Rectangle 4">
              <a:extLst>
                <a:ext uri="{FF2B5EF4-FFF2-40B4-BE49-F238E27FC236}">
                  <a16:creationId xmlns:a16="http://schemas.microsoft.com/office/drawing/2014/main" id="{ED1BAC5F-FD14-14C9-C198-9F13AF209E45}"/>
                </a:ext>
              </a:extLst>
            </p:cNvPr>
            <p:cNvSpPr/>
            <p:nvPr/>
          </p:nvSpPr>
          <p:spPr>
            <a:xfrm>
              <a:off x="6772439" y="12032"/>
              <a:ext cx="3563378" cy="10262938"/>
            </a:xfrm>
            <a:prstGeom prst="rect">
              <a:avLst/>
            </a:prstGeom>
            <a:solidFill>
              <a:srgbClr val="4C8F8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26" name="Isosceles Triangle 25">
              <a:extLst>
                <a:ext uri="{FF2B5EF4-FFF2-40B4-BE49-F238E27FC236}">
                  <a16:creationId xmlns:a16="http://schemas.microsoft.com/office/drawing/2014/main" id="{4379B2DE-EAD6-CC61-0AA5-A0C60534F70E}"/>
                </a:ext>
              </a:extLst>
            </p:cNvPr>
            <p:cNvSpPr/>
            <p:nvPr/>
          </p:nvSpPr>
          <p:spPr>
            <a:xfrm rot="5400000">
              <a:off x="9897122" y="2414100"/>
              <a:ext cx="1336370" cy="381537"/>
            </a:xfrm>
            <a:prstGeom prst="triangle">
              <a:avLst/>
            </a:prstGeom>
            <a:solidFill>
              <a:srgbClr val="4C8F8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TextBox 46">
              <a:extLst>
                <a:ext uri="{FF2B5EF4-FFF2-40B4-BE49-F238E27FC236}">
                  <a16:creationId xmlns:a16="http://schemas.microsoft.com/office/drawing/2014/main" id="{89BC88BC-BDF4-17DD-C43C-F9E4B8EB2EA5}"/>
                </a:ext>
              </a:extLst>
            </p:cNvPr>
            <p:cNvSpPr txBox="1"/>
            <p:nvPr/>
          </p:nvSpPr>
          <p:spPr>
            <a:xfrm>
              <a:off x="6850970" y="1749475"/>
              <a:ext cx="3496879" cy="1574810"/>
            </a:xfrm>
            <a:prstGeom prst="rect">
              <a:avLst/>
            </a:prstGeom>
            <a:solidFill>
              <a:srgbClr val="4C8F8F"/>
            </a:solidFill>
          </p:spPr>
          <p:txBody>
            <a:bodyPr wrap="square" rtlCol="0">
              <a:spAutoFit/>
            </a:bodyPr>
            <a:lstStyle/>
            <a:p>
              <a:pPr algn="ctr"/>
              <a:r>
                <a:rPr lang="en-IN" sz="9600" b="1" dirty="0">
                  <a:solidFill>
                    <a:schemeClr val="bg1"/>
                  </a:solidFill>
                  <a:latin typeface="Montserrat" panose="00000500000000000000" pitchFamily="2" charset="0"/>
                </a:rPr>
                <a:t>M3</a:t>
              </a:r>
            </a:p>
          </p:txBody>
        </p:sp>
        <p:sp>
          <p:nvSpPr>
            <p:cNvPr id="48" name="TextBox 47">
              <a:extLst>
                <a:ext uri="{FF2B5EF4-FFF2-40B4-BE49-F238E27FC236}">
                  <a16:creationId xmlns:a16="http://schemas.microsoft.com/office/drawing/2014/main" id="{62488622-0B83-04A2-6F5E-DEA67ABF209B}"/>
                </a:ext>
              </a:extLst>
            </p:cNvPr>
            <p:cNvSpPr txBox="1"/>
            <p:nvPr/>
          </p:nvSpPr>
          <p:spPr>
            <a:xfrm>
              <a:off x="6786785" y="4224126"/>
              <a:ext cx="3325930" cy="2031325"/>
            </a:xfrm>
            <a:prstGeom prst="rect">
              <a:avLst/>
            </a:prstGeom>
            <a:solidFill>
              <a:srgbClr val="4C8F8F"/>
            </a:solidFill>
          </p:spPr>
          <p:txBody>
            <a:bodyPr wrap="square" rtlCol="0">
              <a:spAutoFit/>
            </a:bodyP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GUEST ANALYSIS MODULE</a:t>
              </a:r>
            </a:p>
          </p:txBody>
        </p:sp>
      </p:grpSp>
      <p:grpSp>
        <p:nvGrpSpPr>
          <p:cNvPr id="44" name="Group 43">
            <a:extLst>
              <a:ext uri="{FF2B5EF4-FFF2-40B4-BE49-F238E27FC236}">
                <a16:creationId xmlns:a16="http://schemas.microsoft.com/office/drawing/2014/main" id="{EC8FA1BB-CA50-A51A-09CF-A1BDA4AB59C2}"/>
              </a:ext>
            </a:extLst>
          </p:cNvPr>
          <p:cNvGrpSpPr/>
          <p:nvPr/>
        </p:nvGrpSpPr>
        <p:grpSpPr>
          <a:xfrm>
            <a:off x="3463142" y="12031"/>
            <a:ext cx="3744811" cy="10291930"/>
            <a:chOff x="3463142" y="12031"/>
            <a:chExt cx="3744811" cy="10291930"/>
          </a:xfrm>
        </p:grpSpPr>
        <p:sp>
          <p:nvSpPr>
            <p:cNvPr id="3" name="Rectangle 2">
              <a:extLst>
                <a:ext uri="{FF2B5EF4-FFF2-40B4-BE49-F238E27FC236}">
                  <a16:creationId xmlns:a16="http://schemas.microsoft.com/office/drawing/2014/main" id="{115FC214-9EA6-9445-3910-1983159C90EF}"/>
                </a:ext>
              </a:extLst>
            </p:cNvPr>
            <p:cNvSpPr/>
            <p:nvPr/>
          </p:nvSpPr>
          <p:spPr>
            <a:xfrm>
              <a:off x="3473643" y="12031"/>
              <a:ext cx="3342193" cy="10291930"/>
            </a:xfrm>
            <a:prstGeom prst="rect">
              <a:avLst/>
            </a:prstGeom>
            <a:solidFill>
              <a:srgbClr val="387C7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p:txBody>
        </p:sp>
        <p:sp>
          <p:nvSpPr>
            <p:cNvPr id="35" name="TextBox 34">
              <a:extLst>
                <a:ext uri="{FF2B5EF4-FFF2-40B4-BE49-F238E27FC236}">
                  <a16:creationId xmlns:a16="http://schemas.microsoft.com/office/drawing/2014/main" id="{A3915AE5-3122-87CF-5551-6809FB9CEBAC}"/>
                </a:ext>
              </a:extLst>
            </p:cNvPr>
            <p:cNvSpPr txBox="1"/>
            <p:nvPr/>
          </p:nvSpPr>
          <p:spPr>
            <a:xfrm>
              <a:off x="3473643" y="1715386"/>
              <a:ext cx="3342194" cy="1595768"/>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M2</a:t>
              </a:r>
            </a:p>
          </p:txBody>
        </p:sp>
        <p:sp>
          <p:nvSpPr>
            <p:cNvPr id="42" name="TextBox 41">
              <a:extLst>
                <a:ext uri="{FF2B5EF4-FFF2-40B4-BE49-F238E27FC236}">
                  <a16:creationId xmlns:a16="http://schemas.microsoft.com/office/drawing/2014/main" id="{C2A5B8A9-5621-9022-4593-AB718129B588}"/>
                </a:ext>
              </a:extLst>
            </p:cNvPr>
            <p:cNvSpPr txBox="1"/>
            <p:nvPr/>
          </p:nvSpPr>
          <p:spPr>
            <a:xfrm>
              <a:off x="3463142" y="4164204"/>
              <a:ext cx="3259687" cy="2682076"/>
            </a:xfrm>
            <a:prstGeom prst="rect">
              <a:avLst/>
            </a:prstGeom>
            <a:noFill/>
          </p:spPr>
          <p:txBody>
            <a:bodyPr wrap="square" rtlCol="0">
              <a:spAutoFit/>
            </a:bodyPr>
            <a:lstStyle/>
            <a:p>
              <a:pPr algn="ct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OCCUPANCY</a:t>
              </a: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 AND REVENUE METRICS</a:t>
              </a:r>
            </a:p>
          </p:txBody>
        </p:sp>
        <p:sp>
          <p:nvSpPr>
            <p:cNvPr id="27" name="Isosceles Triangle 26">
              <a:extLst>
                <a:ext uri="{FF2B5EF4-FFF2-40B4-BE49-F238E27FC236}">
                  <a16:creationId xmlns:a16="http://schemas.microsoft.com/office/drawing/2014/main" id="{A276517F-A274-6218-6C0E-539AF4912659}"/>
                </a:ext>
              </a:extLst>
            </p:cNvPr>
            <p:cNvSpPr/>
            <p:nvPr/>
          </p:nvSpPr>
          <p:spPr>
            <a:xfrm rot="16200000" flipH="1" flipV="1">
              <a:off x="6339269" y="2334448"/>
              <a:ext cx="1355834" cy="381535"/>
            </a:xfrm>
            <a:prstGeom prst="triangle">
              <a:avLst>
                <a:gd name="adj" fmla="val 53332"/>
              </a:avLst>
            </a:prstGeom>
            <a:solidFill>
              <a:srgbClr val="387C7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43" name="Group 42">
            <a:extLst>
              <a:ext uri="{FF2B5EF4-FFF2-40B4-BE49-F238E27FC236}">
                <a16:creationId xmlns:a16="http://schemas.microsoft.com/office/drawing/2014/main" id="{324425CF-5FB2-18DE-8120-6A216EF34ADE}"/>
              </a:ext>
            </a:extLst>
          </p:cNvPr>
          <p:cNvGrpSpPr/>
          <p:nvPr/>
        </p:nvGrpSpPr>
        <p:grpSpPr>
          <a:xfrm>
            <a:off x="0" y="12031"/>
            <a:ext cx="3932111" cy="10291930"/>
            <a:chOff x="0" y="12031"/>
            <a:chExt cx="3932111" cy="10291930"/>
          </a:xfrm>
        </p:grpSpPr>
        <p:grpSp>
          <p:nvGrpSpPr>
            <p:cNvPr id="41" name="Group 40">
              <a:extLst>
                <a:ext uri="{FF2B5EF4-FFF2-40B4-BE49-F238E27FC236}">
                  <a16:creationId xmlns:a16="http://schemas.microsoft.com/office/drawing/2014/main" id="{93216FEA-45A9-0406-EA22-ECE2DD9CA271}"/>
                </a:ext>
              </a:extLst>
            </p:cNvPr>
            <p:cNvGrpSpPr/>
            <p:nvPr/>
          </p:nvGrpSpPr>
          <p:grpSpPr>
            <a:xfrm>
              <a:off x="0" y="12031"/>
              <a:ext cx="3461378" cy="10291930"/>
              <a:chOff x="-5701809" y="-1038745"/>
              <a:chExt cx="4173043" cy="10440866"/>
            </a:xfrm>
          </p:grpSpPr>
          <p:sp>
            <p:nvSpPr>
              <p:cNvPr id="11" name="Rectangle 10">
                <a:extLst>
                  <a:ext uri="{FF2B5EF4-FFF2-40B4-BE49-F238E27FC236}">
                    <a16:creationId xmlns:a16="http://schemas.microsoft.com/office/drawing/2014/main" id="{660FC782-7FBC-6239-F135-343B14758069}"/>
                  </a:ext>
                </a:extLst>
              </p:cNvPr>
              <p:cNvSpPr/>
              <p:nvPr/>
            </p:nvSpPr>
            <p:spPr>
              <a:xfrm>
                <a:off x="-5701809" y="-1038745"/>
                <a:ext cx="4173043" cy="10440866"/>
              </a:xfrm>
              <a:prstGeom prst="rect">
                <a:avLst/>
              </a:prstGeom>
              <a:solidFill>
                <a:srgbClr val="2F6A6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r>
                  <a:rPr lang="en-IN" sz="9600" b="1" dirty="0">
                    <a:solidFill>
                      <a:schemeClr val="bg1"/>
                    </a:solidFill>
                    <a:latin typeface="Montserrat" panose="00000500000000000000" pitchFamily="2" charset="0"/>
                    <a:ea typeface="Open Sans" panose="020B0606030504020204" pitchFamily="34" charset="0"/>
                    <a:cs typeface="Open Sans" panose="020B0606030504020204" pitchFamily="34" charset="0"/>
                  </a:rPr>
                  <a:t>          </a:t>
                </a:r>
              </a:p>
              <a:p>
                <a:pPr algn="ctr"/>
                <a:endParaRPr lang="en-IN" sz="96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TextBox 12">
                <a:extLst>
                  <a:ext uri="{FF2B5EF4-FFF2-40B4-BE49-F238E27FC236}">
                    <a16:creationId xmlns:a16="http://schemas.microsoft.com/office/drawing/2014/main" id="{131E7C52-C1FB-FBAA-BC1A-CFC7AA49B855}"/>
                  </a:ext>
                </a:extLst>
              </p:cNvPr>
              <p:cNvSpPr txBox="1"/>
              <p:nvPr/>
            </p:nvSpPr>
            <p:spPr>
              <a:xfrm>
                <a:off x="-5691553" y="3286435"/>
                <a:ext cx="4094487" cy="2720889"/>
              </a:xfrm>
              <a:prstGeom prst="rect">
                <a:avLst/>
              </a:prstGeom>
              <a:noFill/>
            </p:spPr>
            <p:txBody>
              <a:bodyPr wrap="square" rtlCol="0">
                <a:spAutoFit/>
              </a:bodyP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DATA MODELING AND INGESTION</a:t>
                </a:r>
              </a:p>
            </p:txBody>
          </p:sp>
        </p:grpSp>
        <p:sp>
          <p:nvSpPr>
            <p:cNvPr id="7" name="TextBox 6">
              <a:extLst>
                <a:ext uri="{FF2B5EF4-FFF2-40B4-BE49-F238E27FC236}">
                  <a16:creationId xmlns:a16="http://schemas.microsoft.com/office/drawing/2014/main" id="{F70DA8A8-9597-CD4F-CDC6-36A4063B8AED}"/>
                </a:ext>
              </a:extLst>
            </p:cNvPr>
            <p:cNvSpPr txBox="1"/>
            <p:nvPr/>
          </p:nvSpPr>
          <p:spPr>
            <a:xfrm>
              <a:off x="162792" y="1675517"/>
              <a:ext cx="3087647" cy="1572251"/>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M1</a:t>
              </a:r>
            </a:p>
          </p:txBody>
        </p:sp>
        <p:sp>
          <p:nvSpPr>
            <p:cNvPr id="10" name="Isosceles Triangle 9">
              <a:extLst>
                <a:ext uri="{FF2B5EF4-FFF2-40B4-BE49-F238E27FC236}">
                  <a16:creationId xmlns:a16="http://schemas.microsoft.com/office/drawing/2014/main" id="{D19CA401-655D-5FDD-DC5C-4F947BEFCC95}"/>
                </a:ext>
              </a:extLst>
            </p:cNvPr>
            <p:cNvSpPr/>
            <p:nvPr/>
          </p:nvSpPr>
          <p:spPr>
            <a:xfrm rot="16200000" flipH="1" flipV="1">
              <a:off x="3036233" y="2396962"/>
              <a:ext cx="1356156" cy="435600"/>
            </a:xfrm>
            <a:prstGeom prst="triangle">
              <a:avLst>
                <a:gd name="adj" fmla="val 50945"/>
              </a:avLst>
            </a:prstGeom>
            <a:solidFill>
              <a:srgbClr val="2F6A6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8" name="TextBox 7">
            <a:extLst>
              <a:ext uri="{FF2B5EF4-FFF2-40B4-BE49-F238E27FC236}">
                <a16:creationId xmlns:a16="http://schemas.microsoft.com/office/drawing/2014/main" id="{EEC43875-FD19-C2EB-3172-B717934F2BBC}"/>
              </a:ext>
            </a:extLst>
          </p:cNvPr>
          <p:cNvSpPr txBox="1"/>
          <p:nvPr/>
        </p:nvSpPr>
        <p:spPr>
          <a:xfrm>
            <a:off x="17236553" y="9258300"/>
            <a:ext cx="412292" cy="335476"/>
          </a:xfrm>
          <a:prstGeom prst="rect">
            <a:avLst/>
          </a:prstGeom>
          <a:noFill/>
        </p:spPr>
        <p:txBody>
          <a:bodyPr wrap="none" rtlCol="0">
            <a:spAutoFit/>
          </a:bodyPr>
          <a:lstStyle/>
          <a:p>
            <a:r>
              <a:rPr lang="en-IN" sz="1580" dirty="0">
                <a:solidFill>
                  <a:schemeClr val="bg1"/>
                </a:solidFill>
                <a:latin typeface="Roboto" panose="02000000000000000000" pitchFamily="2" charset="0"/>
                <a:ea typeface="Roboto" panose="02000000000000000000" pitchFamily="2" charset="0"/>
                <a:cs typeface="Roboto" panose="02000000000000000000" pitchFamily="2" charset="0"/>
              </a:rPr>
              <a:t>04</a:t>
            </a:r>
          </a:p>
        </p:txBody>
      </p:sp>
      <p:sp>
        <p:nvSpPr>
          <p:cNvPr id="2" name="Rectangle 1"/>
          <p:cNvSpPr/>
          <p:nvPr/>
        </p:nvSpPr>
        <p:spPr>
          <a:xfrm>
            <a:off x="14136299" y="4275514"/>
            <a:ext cx="3770701" cy="2123658"/>
          </a:xfrm>
          <a:prstGeom prst="rect">
            <a:avLst/>
          </a:prstGeom>
        </p:spPr>
        <p:txBody>
          <a:bodyPr wrap="square">
            <a:spAutoFit/>
          </a:bodyPr>
          <a:lstStyle/>
          <a:p>
            <a:pPr algn="ctr"/>
            <a:r>
              <a:rPr lang="en-IN" sz="3800" dirty="0">
                <a:solidFill>
                  <a:schemeClr val="bg1"/>
                </a:solidFill>
                <a:latin typeface="Open Sans" panose="020B0606030504020204" pitchFamily="34" charset="0"/>
                <a:ea typeface="Open Sans" panose="020B0606030504020204" pitchFamily="34" charset="0"/>
                <a:cs typeface="Open Sans" panose="020B0606030504020204" pitchFamily="34" charset="0"/>
              </a:rPr>
              <a:t>REVENUE STRATEGY DASHBOARD</a:t>
            </a:r>
          </a:p>
          <a:p>
            <a:pPr algn="ctr"/>
            <a:endParaRPr lang="en-IN"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3170107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86C44A9-CF92-9A50-FE26-B3FD2996BE9C}"/>
            </a:ext>
          </a:extLst>
        </p:cNvPr>
        <p:cNvGrpSpPr/>
        <p:nvPr/>
      </p:nvGrpSpPr>
      <p:grpSpPr>
        <a:xfrm>
          <a:off x="0" y="0"/>
          <a:ext cx="0" cy="0"/>
          <a:chOff x="0" y="0"/>
          <a:chExt cx="0" cy="0"/>
        </a:xfrm>
      </p:grpSpPr>
      <p:sp>
        <p:nvSpPr>
          <p:cNvPr id="8" name="TextBox 8">
            <a:extLst>
              <a:ext uri="{FF2B5EF4-FFF2-40B4-BE49-F238E27FC236}">
                <a16:creationId xmlns:a16="http://schemas.microsoft.com/office/drawing/2014/main" id="{82994BDC-0AD6-6979-42F5-E9506EBEE6A9}"/>
              </a:ext>
            </a:extLst>
          </p:cNvPr>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r>
              <a:rPr lang="en-US" sz="1583" dirty="0">
                <a:solidFill>
                  <a:schemeClr val="bg1"/>
                </a:solidFill>
                <a:latin typeface="Roboto"/>
                <a:ea typeface="Roboto"/>
                <a:cs typeface="Roboto"/>
                <a:sym typeface="Roboto"/>
              </a:rPr>
              <a:t>05</a:t>
            </a:r>
          </a:p>
          <a:p>
            <a:pPr marL="0" lvl="1" indent="0" algn="l">
              <a:lnSpc>
                <a:spcPts val="2216"/>
              </a:lnSpc>
              <a:spcBef>
                <a:spcPct val="0"/>
              </a:spcBef>
            </a:pPr>
            <a:endParaRPr lang="en-US" sz="1583" dirty="0">
              <a:solidFill>
                <a:schemeClr val="bg1"/>
              </a:solidFill>
              <a:latin typeface="Roboto"/>
              <a:ea typeface="Roboto"/>
              <a:cs typeface="Roboto"/>
              <a:sym typeface="Roboto"/>
            </a:endParaRPr>
          </a:p>
        </p:txBody>
      </p:sp>
      <p:sp>
        <p:nvSpPr>
          <p:cNvPr id="9" name="TextBox 9">
            <a:extLst>
              <a:ext uri="{FF2B5EF4-FFF2-40B4-BE49-F238E27FC236}">
                <a16:creationId xmlns:a16="http://schemas.microsoft.com/office/drawing/2014/main" id="{8F998D93-D24F-ED91-9B29-093E298C9CCB}"/>
              </a:ext>
            </a:extLst>
          </p:cNvPr>
          <p:cNvSpPr txBox="1"/>
          <p:nvPr/>
        </p:nvSpPr>
        <p:spPr>
          <a:xfrm>
            <a:off x="987191" y="889987"/>
            <a:ext cx="9887015"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REQUIREMENT ANALYSIS</a:t>
            </a:r>
          </a:p>
        </p:txBody>
      </p:sp>
      <p:sp>
        <p:nvSpPr>
          <p:cNvPr id="16" name="TextBox 16">
            <a:extLst>
              <a:ext uri="{FF2B5EF4-FFF2-40B4-BE49-F238E27FC236}">
                <a16:creationId xmlns:a16="http://schemas.microsoft.com/office/drawing/2014/main" id="{F055F398-61CA-B67B-C6CA-13C9BFAA2985}"/>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pic>
        <p:nvPicPr>
          <p:cNvPr id="33" name="Picture 32">
            <a:extLst>
              <a:ext uri="{FF2B5EF4-FFF2-40B4-BE49-F238E27FC236}">
                <a16:creationId xmlns:a16="http://schemas.microsoft.com/office/drawing/2014/main" id="{45E360A0-E015-A632-97E2-E6E47E0F496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95400" y="2735764"/>
            <a:ext cx="1584000" cy="1584000"/>
          </a:xfrm>
          <a:prstGeom prst="rect">
            <a:avLst/>
          </a:prstGeom>
        </p:spPr>
      </p:pic>
      <p:pic>
        <p:nvPicPr>
          <p:cNvPr id="35" name="Picture 34">
            <a:extLst>
              <a:ext uri="{FF2B5EF4-FFF2-40B4-BE49-F238E27FC236}">
                <a16:creationId xmlns:a16="http://schemas.microsoft.com/office/drawing/2014/main" id="{45520B4B-E0AB-4997-2C45-7A30ADA850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5400" y="6385937"/>
            <a:ext cx="1584000" cy="1584000"/>
          </a:xfrm>
          <a:prstGeom prst="rect">
            <a:avLst/>
          </a:prstGeom>
        </p:spPr>
      </p:pic>
      <p:pic>
        <p:nvPicPr>
          <p:cNvPr id="41" name="Picture 40">
            <a:extLst>
              <a:ext uri="{FF2B5EF4-FFF2-40B4-BE49-F238E27FC236}">
                <a16:creationId xmlns:a16="http://schemas.microsoft.com/office/drawing/2014/main" id="{AA11E81C-925D-B56E-22DD-59AA2BB206B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43882" y="6183818"/>
            <a:ext cx="1584000" cy="1584000"/>
          </a:xfrm>
          <a:prstGeom prst="rect">
            <a:avLst/>
          </a:prstGeom>
        </p:spPr>
      </p:pic>
      <p:sp>
        <p:nvSpPr>
          <p:cNvPr id="43" name="TextBox 42">
            <a:extLst>
              <a:ext uri="{FF2B5EF4-FFF2-40B4-BE49-F238E27FC236}">
                <a16:creationId xmlns:a16="http://schemas.microsoft.com/office/drawing/2014/main" id="{BAA467AE-CE62-6CB3-4636-98650987D3AC}"/>
              </a:ext>
            </a:extLst>
          </p:cNvPr>
          <p:cNvSpPr txBox="1"/>
          <p:nvPr/>
        </p:nvSpPr>
        <p:spPr>
          <a:xfrm>
            <a:off x="2879399" y="2690228"/>
            <a:ext cx="6089851" cy="1988237"/>
          </a:xfrm>
          <a:prstGeom prst="rect">
            <a:avLst/>
          </a:prstGeom>
          <a:noFill/>
        </p:spPr>
        <p:txBody>
          <a:bodyPr wrap="squar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MICROSOFT EXCEL</a:t>
            </a:r>
            <a:endParaRPr lang="en-IN" sz="256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Data Cleaning and Preprocessing</a:t>
            </a:r>
          </a:p>
          <a:p>
            <a:endPar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6" name="TextBox 45">
            <a:extLst>
              <a:ext uri="{FF2B5EF4-FFF2-40B4-BE49-F238E27FC236}">
                <a16:creationId xmlns:a16="http://schemas.microsoft.com/office/drawing/2014/main" id="{04CEDAFA-A8EC-2409-7BEA-AF122BECC0CD}"/>
              </a:ext>
            </a:extLst>
          </p:cNvPr>
          <p:cNvSpPr txBox="1"/>
          <p:nvPr/>
        </p:nvSpPr>
        <p:spPr>
          <a:xfrm>
            <a:off x="3052468" y="5981700"/>
            <a:ext cx="4827304" cy="1988237"/>
          </a:xfrm>
          <a:prstGeom prst="rect">
            <a:avLst/>
          </a:prstGeom>
          <a:noFill/>
        </p:spPr>
        <p:txBody>
          <a:bodyPr wrap="square">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POWER</a:t>
            </a:r>
            <a:r>
              <a:rPr lang="en-IN" sz="24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BI</a:t>
            </a: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Dashboard Creation and Development</a:t>
            </a:r>
          </a:p>
        </p:txBody>
      </p:sp>
      <p:pic>
        <p:nvPicPr>
          <p:cNvPr id="48" name="Picture 47">
            <a:extLst>
              <a:ext uri="{FF2B5EF4-FFF2-40B4-BE49-F238E27FC236}">
                <a16:creationId xmlns:a16="http://schemas.microsoft.com/office/drawing/2014/main" id="{768F66EB-570F-6A6A-42E9-1BE9AD70B35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40592" y="2631166"/>
            <a:ext cx="1584000" cy="1584000"/>
          </a:xfrm>
          <a:prstGeom prst="rect">
            <a:avLst/>
          </a:prstGeom>
        </p:spPr>
      </p:pic>
      <p:sp>
        <p:nvSpPr>
          <p:cNvPr id="54" name="TextBox 53">
            <a:extLst>
              <a:ext uri="{FF2B5EF4-FFF2-40B4-BE49-F238E27FC236}">
                <a16:creationId xmlns:a16="http://schemas.microsoft.com/office/drawing/2014/main" id="{E7F61E07-C03F-A90B-5D08-6DB83195811E}"/>
              </a:ext>
            </a:extLst>
          </p:cNvPr>
          <p:cNvSpPr txBox="1"/>
          <p:nvPr/>
        </p:nvSpPr>
        <p:spPr>
          <a:xfrm>
            <a:off x="11468100" y="2690228"/>
            <a:ext cx="5018641" cy="1594283"/>
          </a:xfrm>
          <a:prstGeom prst="rect">
            <a:avLst/>
          </a:prstGeom>
          <a:noFill/>
        </p:spPr>
        <p:txBody>
          <a:bodyPr wrap="squar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KAGGLE</a:t>
            </a:r>
          </a:p>
          <a:p>
            <a:pPr algn="ctr"/>
            <a:r>
              <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Data Sourcing and Resources</a:t>
            </a:r>
          </a:p>
        </p:txBody>
      </p:sp>
      <p:sp>
        <p:nvSpPr>
          <p:cNvPr id="55" name="TextBox 54">
            <a:extLst>
              <a:ext uri="{FF2B5EF4-FFF2-40B4-BE49-F238E27FC236}">
                <a16:creationId xmlns:a16="http://schemas.microsoft.com/office/drawing/2014/main" id="{66B51264-EC74-8549-EEF5-6CD023606370}"/>
              </a:ext>
            </a:extLst>
          </p:cNvPr>
          <p:cNvSpPr txBox="1"/>
          <p:nvPr/>
        </p:nvSpPr>
        <p:spPr>
          <a:xfrm>
            <a:off x="11674019" y="5981700"/>
            <a:ext cx="4831772" cy="1594283"/>
          </a:xfrm>
          <a:prstGeom prst="rect">
            <a:avLst/>
          </a:prstGeom>
          <a:noFill/>
        </p:spPr>
        <p:txBody>
          <a:bodyPr wrap="non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MICROSOFT WORD</a:t>
            </a: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Documentation and Reporting</a:t>
            </a:r>
          </a:p>
        </p:txBody>
      </p:sp>
    </p:spTree>
    <p:extLst>
      <p:ext uri="{BB962C8B-B14F-4D97-AF65-F5344CB8AC3E}">
        <p14:creationId xmlns:p14="http://schemas.microsoft.com/office/powerpoint/2010/main" val="4923118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9B0604ED-A6DD-D227-5F5D-06ACA2A6456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2ACB96B-C8D8-218A-5E2D-232C6A8C59CE}"/>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345D347D-F851-DF3F-D28A-336D832604A9}"/>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E94DECC7-75CE-6D04-B75F-89742A660163}"/>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8" name="TextBox 8">
            <a:extLst>
              <a:ext uri="{FF2B5EF4-FFF2-40B4-BE49-F238E27FC236}">
                <a16:creationId xmlns:a16="http://schemas.microsoft.com/office/drawing/2014/main" id="{E5BBB376-7928-7679-D412-31E4B4B6EE09}"/>
              </a:ext>
            </a:extLst>
          </p:cNvPr>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094142"/>
                </a:solidFill>
                <a:latin typeface="Roboto"/>
                <a:ea typeface="Roboto"/>
                <a:cs typeface="Roboto"/>
                <a:sym typeface="Roboto"/>
              </a:rPr>
              <a:t>03</a:t>
            </a:r>
          </a:p>
        </p:txBody>
      </p:sp>
      <p:sp>
        <p:nvSpPr>
          <p:cNvPr id="9" name="TextBox 9">
            <a:extLst>
              <a:ext uri="{FF2B5EF4-FFF2-40B4-BE49-F238E27FC236}">
                <a16:creationId xmlns:a16="http://schemas.microsoft.com/office/drawing/2014/main" id="{3933821F-08F4-E7F7-048E-667243132F16}"/>
              </a:ext>
            </a:extLst>
          </p:cNvPr>
          <p:cNvSpPr txBox="1"/>
          <p:nvPr/>
        </p:nvSpPr>
        <p:spPr>
          <a:xfrm>
            <a:off x="1160876" y="725004"/>
            <a:ext cx="9179979"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DATA FLOW DIAGRAM</a:t>
            </a:r>
          </a:p>
        </p:txBody>
      </p:sp>
      <p:sp>
        <p:nvSpPr>
          <p:cNvPr id="16" name="TextBox 16">
            <a:extLst>
              <a:ext uri="{FF2B5EF4-FFF2-40B4-BE49-F238E27FC236}">
                <a16:creationId xmlns:a16="http://schemas.microsoft.com/office/drawing/2014/main" id="{E518309F-CD76-D36D-8335-78AC4AA4985D}"/>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31D55851-B508-B006-FD97-CC9F92450620}"/>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2298" y="1902537"/>
            <a:ext cx="11963400" cy="7975600"/>
          </a:xfrm>
          <a:prstGeom prst="rect">
            <a:avLst/>
          </a:prstGeom>
        </p:spPr>
      </p:pic>
    </p:spTree>
    <p:extLst>
      <p:ext uri="{BB962C8B-B14F-4D97-AF65-F5344CB8AC3E}">
        <p14:creationId xmlns:p14="http://schemas.microsoft.com/office/powerpoint/2010/main" val="10023453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232CAB2-5154-0603-5B01-5535AFC3C41C}"/>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DC568FD4-8DB5-2A38-5587-3D23C57D9A5A}"/>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BFB640AB-0A26-58E8-228A-CF9C78FB8EDB}"/>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61C26361-92E8-3908-5C5D-E7ADD9CCCCB9}"/>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8" name="TextBox 8">
            <a:extLst>
              <a:ext uri="{FF2B5EF4-FFF2-40B4-BE49-F238E27FC236}">
                <a16:creationId xmlns:a16="http://schemas.microsoft.com/office/drawing/2014/main" id="{7E64CF16-98C5-1A54-7571-7EBC78270969}"/>
              </a:ext>
            </a:extLst>
          </p:cNvPr>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094142"/>
                </a:solidFill>
                <a:latin typeface="Roboto"/>
                <a:ea typeface="Roboto"/>
                <a:cs typeface="Roboto"/>
                <a:sym typeface="Roboto"/>
              </a:rPr>
              <a:t>03</a:t>
            </a:r>
          </a:p>
        </p:txBody>
      </p:sp>
      <p:sp>
        <p:nvSpPr>
          <p:cNvPr id="9" name="TextBox 9">
            <a:extLst>
              <a:ext uri="{FF2B5EF4-FFF2-40B4-BE49-F238E27FC236}">
                <a16:creationId xmlns:a16="http://schemas.microsoft.com/office/drawing/2014/main" id="{A0814774-8F62-C7F1-33E3-71979B6746CB}"/>
              </a:ext>
            </a:extLst>
          </p:cNvPr>
          <p:cNvSpPr txBox="1"/>
          <p:nvPr/>
        </p:nvSpPr>
        <p:spPr>
          <a:xfrm>
            <a:off x="1160876" y="725004"/>
            <a:ext cx="9179979"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SYSTEM ARCHITECTURE</a:t>
            </a:r>
          </a:p>
        </p:txBody>
      </p:sp>
      <p:sp>
        <p:nvSpPr>
          <p:cNvPr id="16" name="TextBox 16">
            <a:extLst>
              <a:ext uri="{FF2B5EF4-FFF2-40B4-BE49-F238E27FC236}">
                <a16:creationId xmlns:a16="http://schemas.microsoft.com/office/drawing/2014/main" id="{E1C05043-A5FE-22FE-947B-FF772E2C547B}"/>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E261FE68-E4BC-880B-5AAD-3FB39E1D4E73}"/>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7600" y="1943100"/>
            <a:ext cx="11912358" cy="7941572"/>
          </a:xfrm>
          <a:prstGeom prst="rect">
            <a:avLst/>
          </a:prstGeom>
        </p:spPr>
      </p:pic>
    </p:spTree>
    <p:extLst>
      <p:ext uri="{BB962C8B-B14F-4D97-AF65-F5344CB8AC3E}">
        <p14:creationId xmlns:p14="http://schemas.microsoft.com/office/powerpoint/2010/main" val="174984212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76DA460-34F2-0013-18BF-BABEA447EE7C}"/>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BE04D0DB-F08D-3B92-74B4-1D67C6C8C417}"/>
              </a:ext>
            </a:extLst>
          </p:cNvPr>
          <p:cNvSpPr txBox="1"/>
          <p:nvPr/>
        </p:nvSpPr>
        <p:spPr>
          <a:xfrm>
            <a:off x="0" y="-72330"/>
            <a:ext cx="18288000" cy="10359331"/>
          </a:xfrm>
          <a:prstGeom prst="rect">
            <a:avLst/>
          </a:prstGeom>
        </p:spPr>
        <p:txBody>
          <a:bodyPr lIns="50800" tIns="50800" rIns="50800" bIns="50800" rtlCol="0" anchor="ctr"/>
          <a:lstStyle/>
          <a:p>
            <a:pPr algn="ctr">
              <a:lnSpc>
                <a:spcPts val="1874"/>
              </a:lnSpc>
            </a:pPr>
            <a:endParaRPr/>
          </a:p>
        </p:txBody>
      </p:sp>
      <p:sp>
        <p:nvSpPr>
          <p:cNvPr id="8" name="TextBox 8">
            <a:extLst>
              <a:ext uri="{FF2B5EF4-FFF2-40B4-BE49-F238E27FC236}">
                <a16:creationId xmlns:a16="http://schemas.microsoft.com/office/drawing/2014/main" id="{3A1CAE53-76E7-1A12-33EF-2C335C8B9F14}"/>
              </a:ext>
            </a:extLst>
          </p:cNvPr>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094142"/>
                </a:solidFill>
                <a:latin typeface="Roboto"/>
                <a:ea typeface="Roboto"/>
                <a:cs typeface="Roboto"/>
                <a:sym typeface="Roboto"/>
              </a:rPr>
              <a:t>03</a:t>
            </a:r>
          </a:p>
        </p:txBody>
      </p:sp>
      <p:sp>
        <p:nvSpPr>
          <p:cNvPr id="9" name="TextBox 9">
            <a:extLst>
              <a:ext uri="{FF2B5EF4-FFF2-40B4-BE49-F238E27FC236}">
                <a16:creationId xmlns:a16="http://schemas.microsoft.com/office/drawing/2014/main" id="{DD5FB327-C958-76D6-ED73-318A545C5FA6}"/>
              </a:ext>
            </a:extLst>
          </p:cNvPr>
          <p:cNvSpPr txBox="1"/>
          <p:nvPr/>
        </p:nvSpPr>
        <p:spPr>
          <a:xfrm>
            <a:off x="838745" y="662656"/>
            <a:ext cx="10058400"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DATA MODEL OVERVIEW</a:t>
            </a:r>
          </a:p>
        </p:txBody>
      </p:sp>
      <p:sp>
        <p:nvSpPr>
          <p:cNvPr id="16" name="TextBox 16">
            <a:extLst>
              <a:ext uri="{FF2B5EF4-FFF2-40B4-BE49-F238E27FC236}">
                <a16:creationId xmlns:a16="http://schemas.microsoft.com/office/drawing/2014/main" id="{8C7C2C29-C113-5CE6-0524-E91371EB439E}"/>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612A29C0-010F-DAF2-E973-E72B65A6A1FE}"/>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5" name="TextBox 4">
            <a:extLst>
              <a:ext uri="{FF2B5EF4-FFF2-40B4-BE49-F238E27FC236}">
                <a16:creationId xmlns:a16="http://schemas.microsoft.com/office/drawing/2014/main" id="{4984CA2D-4750-405E-3A36-ECE30A795617}"/>
              </a:ext>
            </a:extLst>
          </p:cNvPr>
          <p:cNvSpPr txBox="1"/>
          <p:nvPr/>
        </p:nvSpPr>
        <p:spPr>
          <a:xfrm>
            <a:off x="1149926" y="1741730"/>
            <a:ext cx="16109373" cy="7368171"/>
          </a:xfrm>
          <a:prstGeom prst="rect">
            <a:avLst/>
          </a:prstGeom>
          <a:noFill/>
        </p:spPr>
        <p:txBody>
          <a:bodyPr wrap="square" rtlCol="0">
            <a:spAutoFit/>
          </a:bodyPr>
          <a:lstStyle/>
          <a:p>
            <a:pPr lvl="0">
              <a:lnSpc>
                <a:spcPct val="150000"/>
              </a:lnSpc>
            </a:pPr>
            <a:r>
              <a:rPr lang="en-IN" sz="36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 Data</a:t>
            </a:r>
          </a:p>
          <a:p>
            <a:pPr marL="457200" indent="-457200">
              <a:buFont typeface="Arial" panose="020B0604020202020204" pitchFamily="34" charset="0"/>
              <a:buChar char="•"/>
            </a:pPr>
            <a:r>
              <a:rPr lang="en-US" sz="2800" dirty="0">
                <a:solidFill>
                  <a:schemeClr val="bg1">
                    <a:lumMod val="95000"/>
                  </a:schemeClr>
                </a:solidFill>
                <a:latin typeface="Open Sans "/>
              </a:rPr>
              <a:t>Booking ID   • Check-in   • Check-out    • Channel   • Total Amount    • Nights</a:t>
            </a:r>
            <a:endParaRPr lang="en-US" sz="2560"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Customer Data</a:t>
            </a:r>
            <a:endParaRPr lang="en-US" sz="40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lvl="0" indent="-457200">
              <a:buFont typeface="Arial" panose="020B0604020202020204" pitchFamily="34" charset="0"/>
              <a:buChar char="•"/>
            </a:pP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sz="2800" dirty="0">
                <a:solidFill>
                  <a:schemeClr val="bg1">
                    <a:lumMod val="95000"/>
                  </a:schemeClr>
                </a:solidFill>
                <a:latin typeface="Open Sans "/>
              </a:rPr>
              <a:t>Customer ID   • Nationality   • Guest Type    • Stay Purpose</a:t>
            </a:r>
            <a:endParaRPr lang="en-US" sz="2560"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3600" dirty="0"/>
              <a:t>🛏 </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Room Data</a:t>
            </a:r>
          </a:p>
          <a:p>
            <a:pPr marL="457200" indent="-457200">
              <a:buFont typeface="Arial" panose="020B0604020202020204" pitchFamily="34" charset="0"/>
              <a:buChar char="•"/>
            </a:pPr>
            <a:r>
              <a:rPr lang="en-US" sz="2800" dirty="0">
                <a:solidFill>
                  <a:schemeClr val="bg1">
                    <a:lumMod val="95000"/>
                  </a:schemeClr>
                </a:solidFill>
              </a:rPr>
              <a:t>Room ID    • Room Type    • Category      • Total Rooms</a:t>
            </a: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Hotel Branch Data </a:t>
            </a:r>
          </a:p>
          <a:p>
            <a:pPr marL="457200" lvl="0" indent="-457200">
              <a:buFont typeface="Arial" panose="020B0604020202020204" pitchFamily="34" charset="0"/>
              <a:buChar char="•"/>
            </a:pPr>
            <a:r>
              <a:rPr lang="en-US" sz="2560" dirty="0">
                <a:solidFill>
                  <a:schemeClr val="bg1">
                    <a:lumMod val="95000"/>
                  </a:schemeClr>
                </a:solidFill>
                <a:latin typeface="Open Sans "/>
              </a:rPr>
              <a:t>Hotel ID     • City     • Region    • Hotel Name</a:t>
            </a:r>
            <a:endParaRPr lang="en-US" sz="2560" b="1"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Date Table</a:t>
            </a:r>
          </a:p>
          <a:p>
            <a:pPr marL="457200" lvl="0" indent="-457200">
              <a:buFont typeface="Arial" panose="020B0604020202020204" pitchFamily="34" charset="0"/>
              <a:buChar char="•"/>
            </a:pPr>
            <a:r>
              <a:rPr lang="en-IN" sz="2560" dirty="0">
                <a:solidFill>
                  <a:schemeClr val="bg1">
                    <a:lumMod val="95000"/>
                  </a:schemeClr>
                </a:solidFill>
                <a:latin typeface="Open Sans "/>
              </a:rPr>
              <a:t>Year   • Quarter     • Month       • Season</a:t>
            </a:r>
          </a:p>
          <a:p>
            <a:pPr lvl="0"/>
            <a:endParaRPr lang="en-IN" sz="2560" dirty="0">
              <a:solidFill>
                <a:schemeClr val="bg1">
                  <a:lumMod val="95000"/>
                </a:schemeClr>
              </a:solidFill>
              <a:latin typeface="Open Sans "/>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
              </a:rPr>
              <a:t>These datasets are loaded into Power BI using structured data ingestion techniques</a:t>
            </a:r>
            <a:endParaRPr lang="en-IN" sz="2800" dirty="0">
              <a:solidFill>
                <a:schemeClr val="bg1">
                  <a:lumMod val="95000"/>
                </a:schemeClr>
              </a:solidFill>
              <a:latin typeface="Open Sans "/>
            </a:endParaRPr>
          </a:p>
        </p:txBody>
      </p:sp>
    </p:spTree>
    <p:extLst>
      <p:ext uri="{BB962C8B-B14F-4D97-AF65-F5344CB8AC3E}">
        <p14:creationId xmlns:p14="http://schemas.microsoft.com/office/powerpoint/2010/main" val="37676654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5CD8503-F331-7CC6-E07D-E64FB819FF0E}"/>
            </a:ext>
          </a:extLst>
        </p:cNvPr>
        <p:cNvGrpSpPr/>
        <p:nvPr/>
      </p:nvGrpSpPr>
      <p:grpSpPr>
        <a:xfrm>
          <a:off x="0" y="0"/>
          <a:ext cx="0" cy="0"/>
          <a:chOff x="0" y="0"/>
          <a:chExt cx="0" cy="0"/>
        </a:xfrm>
      </p:grpSpPr>
      <p:sp>
        <p:nvSpPr>
          <p:cNvPr id="8" name="TextBox 8">
            <a:extLst>
              <a:ext uri="{FF2B5EF4-FFF2-40B4-BE49-F238E27FC236}">
                <a16:creationId xmlns:a16="http://schemas.microsoft.com/office/drawing/2014/main" id="{5828CE60-E930-BDB9-5112-08ACEC82A7C8}"/>
              </a:ext>
            </a:extLst>
          </p:cNvPr>
          <p:cNvSpPr txBox="1"/>
          <p:nvPr/>
        </p:nvSpPr>
        <p:spPr>
          <a:xfrm>
            <a:off x="17259300" y="9210675"/>
            <a:ext cx="357317" cy="283633"/>
          </a:xfrm>
          <a:prstGeom prst="rect">
            <a:avLst/>
          </a:prstGeom>
        </p:spPr>
        <p:txBody>
          <a:bodyPr lIns="0" tIns="0" rIns="0" bIns="0" rtlCol="0" anchor="t">
            <a:spAutoFit/>
          </a:bodyPr>
          <a:lstStyle/>
          <a:p>
            <a:pPr marL="0" lvl="1" indent="0" algn="l">
              <a:lnSpc>
                <a:spcPts val="2216"/>
              </a:lnSpc>
              <a:spcBef>
                <a:spcPct val="0"/>
              </a:spcBef>
            </a:pPr>
            <a:r>
              <a:rPr lang="en-US" sz="1583">
                <a:solidFill>
                  <a:srgbClr val="094142"/>
                </a:solidFill>
                <a:latin typeface="Roboto"/>
                <a:ea typeface="Roboto"/>
                <a:cs typeface="Roboto"/>
                <a:sym typeface="Roboto"/>
              </a:rPr>
              <a:t>03</a:t>
            </a:r>
          </a:p>
        </p:txBody>
      </p:sp>
      <p:sp>
        <p:nvSpPr>
          <p:cNvPr id="9" name="TextBox 9">
            <a:extLst>
              <a:ext uri="{FF2B5EF4-FFF2-40B4-BE49-F238E27FC236}">
                <a16:creationId xmlns:a16="http://schemas.microsoft.com/office/drawing/2014/main" id="{D47897DA-5F26-DA22-B971-7C51801889CE}"/>
              </a:ext>
            </a:extLst>
          </p:cNvPr>
          <p:cNvSpPr txBox="1"/>
          <p:nvPr/>
        </p:nvSpPr>
        <p:spPr>
          <a:xfrm>
            <a:off x="615634" y="730672"/>
            <a:ext cx="16822324" cy="987450"/>
          </a:xfrm>
          <a:prstGeom prst="rect">
            <a:avLst/>
          </a:prstGeom>
        </p:spPr>
        <p:txBody>
          <a:bodyPr wrap="square" lIns="0" tIns="0" rIns="0" bIns="0" rtlCol="0" anchor="t">
            <a:spAutoFit/>
          </a:bodyPr>
          <a:lstStyle/>
          <a:p>
            <a:pPr algn="ctr">
              <a:lnSpc>
                <a:spcPts val="7700"/>
              </a:lnSpc>
            </a:pPr>
            <a:r>
              <a:rPr lang="en-US" sz="4800" b="1" dirty="0" smtClean="0">
                <a:solidFill>
                  <a:srgbClr val="FBB111"/>
                </a:solidFill>
                <a:latin typeface="Montserrat Bold"/>
                <a:ea typeface="Montserrat Bold"/>
                <a:cs typeface="Montserrat Bold"/>
                <a:sym typeface="Montserrat Bold"/>
              </a:rPr>
              <a:t>DATA MODELING </a:t>
            </a:r>
            <a:r>
              <a:rPr lang="en-US" sz="4800" b="1" dirty="0">
                <a:solidFill>
                  <a:srgbClr val="FBB111"/>
                </a:solidFill>
                <a:latin typeface="Montserrat Bold"/>
                <a:ea typeface="Montserrat Bold"/>
                <a:cs typeface="Montserrat Bold"/>
                <a:sym typeface="Montserrat Bold"/>
              </a:rPr>
              <a:t>AND INGESTION</a:t>
            </a:r>
          </a:p>
        </p:txBody>
      </p:sp>
      <p:sp>
        <p:nvSpPr>
          <p:cNvPr id="16" name="TextBox 16">
            <a:extLst>
              <a:ext uri="{FF2B5EF4-FFF2-40B4-BE49-F238E27FC236}">
                <a16:creationId xmlns:a16="http://schemas.microsoft.com/office/drawing/2014/main" id="{663467EB-876F-B865-1F59-6AD4C475B1BD}"/>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pic>
        <p:nvPicPr>
          <p:cNvPr id="17" name="Picture 16">
            <a:extLst>
              <a:ext uri="{FF2B5EF4-FFF2-40B4-BE49-F238E27FC236}">
                <a16:creationId xmlns:a16="http://schemas.microsoft.com/office/drawing/2014/main" id="{40042A8B-7A55-22DD-9EF8-06BF711B7004}"/>
              </a:ext>
            </a:extLst>
          </p:cNvPr>
          <p:cNvPicPr>
            <a:picLocks noChangeAspect="1"/>
          </p:cNvPicPr>
          <p:nvPr/>
        </p:nvPicPr>
        <p:blipFill>
          <a:blip r:embed="rId2"/>
          <a:stretch>
            <a:fillRect/>
          </a:stretch>
        </p:blipFill>
        <p:spPr>
          <a:xfrm>
            <a:off x="990600" y="2435282"/>
            <a:ext cx="7848601" cy="6147108"/>
          </a:xfrm>
          <a:prstGeom prst="rect">
            <a:avLst/>
          </a:prstGeom>
        </p:spPr>
      </p:pic>
      <p:sp>
        <p:nvSpPr>
          <p:cNvPr id="20" name="TextBox 19">
            <a:extLst>
              <a:ext uri="{FF2B5EF4-FFF2-40B4-BE49-F238E27FC236}">
                <a16:creationId xmlns:a16="http://schemas.microsoft.com/office/drawing/2014/main" id="{DB974FA1-A7E3-933E-EF2A-33DCC73E0BE0}"/>
              </a:ext>
            </a:extLst>
          </p:cNvPr>
          <p:cNvSpPr txBox="1"/>
          <p:nvPr/>
        </p:nvSpPr>
        <p:spPr>
          <a:xfrm>
            <a:off x="9448800" y="2095500"/>
            <a:ext cx="7668000" cy="6789551"/>
          </a:xfrm>
          <a:prstGeom prst="rect">
            <a:avLst/>
          </a:prstGeom>
          <a:noFill/>
        </p:spPr>
        <p:txBody>
          <a:bodyPr wrap="square" rtlCol="0">
            <a:spAutoFit/>
          </a:bodyPr>
          <a:lstStyle/>
          <a:p>
            <a:r>
              <a:rPr lang="en-US" sz="2560" dirty="0">
                <a:solidFill>
                  <a:schemeClr val="bg1">
                    <a:lumMod val="95000"/>
                  </a:schemeClr>
                </a:solidFill>
                <a:latin typeface="Open Sans "/>
              </a:rPr>
              <a:t>Data modeling and ingestion form the foundation of any successful analytics solution. In the Hotel Revenue Analysis project, </a:t>
            </a:r>
            <a:r>
              <a:rPr lang="en-US" sz="2560" dirty="0">
                <a:solidFill>
                  <a:schemeClr val="bg1">
                    <a:lumMod val="95000"/>
                  </a:schemeClr>
                </a:solidFill>
                <a:latin typeface="Open Sans "/>
              </a:rPr>
              <a:t>T</a:t>
            </a:r>
            <a:r>
              <a:rPr lang="en-US" sz="2560" dirty="0" smtClean="0">
                <a:solidFill>
                  <a:schemeClr val="bg1">
                    <a:lumMod val="95000"/>
                  </a:schemeClr>
                </a:solidFill>
                <a:latin typeface="Open Sans "/>
              </a:rPr>
              <a:t>his module</a:t>
            </a:r>
            <a:r>
              <a:rPr lang="en-US" sz="2560" dirty="0" smtClean="0">
                <a:solidFill>
                  <a:schemeClr val="bg1">
                    <a:lumMod val="95000"/>
                  </a:schemeClr>
                </a:solidFill>
                <a:latin typeface="Open Sans "/>
              </a:rPr>
              <a:t> </a:t>
            </a:r>
            <a:r>
              <a:rPr lang="en-US" sz="2560" dirty="0">
                <a:solidFill>
                  <a:schemeClr val="bg1">
                    <a:lumMod val="95000"/>
                  </a:schemeClr>
                </a:solidFill>
                <a:latin typeface="Open Sans "/>
              </a:rPr>
              <a:t>focuses on integrating raw hotel data from multiple sources and structuring it into an optimized analytical model. This module ensures data consistency, accuracy, and scalability for downstream reporting and visualization in Power BI.</a:t>
            </a:r>
            <a:endParaRPr lang="en-IN" sz="2560" dirty="0">
              <a:solidFill>
                <a:schemeClr val="bg1">
                  <a:lumMod val="95000"/>
                </a:schemeClr>
              </a:solidFill>
              <a:latin typeface="Open Sans "/>
            </a:endParaRPr>
          </a:p>
          <a:p>
            <a:r>
              <a:rPr lang="en-US" sz="2560" dirty="0">
                <a:solidFill>
                  <a:schemeClr val="bg1">
                    <a:lumMod val="95000"/>
                  </a:schemeClr>
                </a:solidFill>
                <a:latin typeface="Open Sans "/>
              </a:rPr>
              <a:t>The primary objective of this module is to load booking, customer, room, and hotel branch data, build a star schema model, and derive calculated attributes such as booking duration, room category, and stay type. A well-designed data model improves performance, enables accurate calculations, and supports meaningful business insights.</a:t>
            </a:r>
            <a:endParaRPr lang="en-IN" sz="2560" dirty="0">
              <a:solidFill>
                <a:schemeClr val="bg1">
                  <a:lumMod val="95000"/>
                </a:schemeClr>
              </a:solidFill>
              <a:latin typeface="Open Sans "/>
            </a:endParaRPr>
          </a:p>
          <a:p>
            <a:endParaRPr lang="en-IN" sz="2560" dirty="0">
              <a:latin typeface="Open Sans "/>
            </a:endParaRPr>
          </a:p>
        </p:txBody>
      </p:sp>
    </p:spTree>
    <p:extLst>
      <p:ext uri="{BB962C8B-B14F-4D97-AF65-F5344CB8AC3E}">
        <p14:creationId xmlns:p14="http://schemas.microsoft.com/office/powerpoint/2010/main" val="352211007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658</TotalTime>
  <Words>995</Words>
  <Application>Microsoft Office PowerPoint</Application>
  <PresentationFormat>Custom</PresentationFormat>
  <Paragraphs>136</Paragraphs>
  <Slides>16</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Montserrat</vt:lpstr>
      <vt:lpstr>Montserrat Bold</vt:lpstr>
      <vt:lpstr>Open Sans</vt:lpstr>
      <vt:lpstr>Open Sans </vt:lpstr>
      <vt:lpstr>Arial</vt:lpstr>
      <vt:lpstr>Roboto Bold</vt:lpstr>
      <vt:lpstr>Open Sans Bold</vt:lpstr>
      <vt:lpstr>Calibri</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and Yellow Modern Company Profile Presentation</dc:title>
  <dc:creator>Dell</dc:creator>
  <cp:lastModifiedBy>Dell</cp:lastModifiedBy>
  <cp:revision>20</cp:revision>
  <dcterms:created xsi:type="dcterms:W3CDTF">2006-08-16T00:00:00Z</dcterms:created>
  <dcterms:modified xsi:type="dcterms:W3CDTF">2026-02-24T08:59:33Z</dcterms:modified>
  <dc:identifier>DAHCCJF8fJ4</dc:identifier>
</cp:coreProperties>
</file>

<file path=docProps/thumbnail.jpeg>
</file>